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0"/>
  </p:notesMasterIdLst>
  <p:handoutMasterIdLst>
    <p:handoutMasterId r:id="rId51"/>
  </p:handoutMasterIdLst>
  <p:sldIdLst>
    <p:sldId id="833" r:id="rId2"/>
    <p:sldId id="990" r:id="rId3"/>
    <p:sldId id="1095" r:id="rId4"/>
    <p:sldId id="1065" r:id="rId5"/>
    <p:sldId id="1148" r:id="rId6"/>
    <p:sldId id="1149" r:id="rId7"/>
    <p:sldId id="1151" r:id="rId8"/>
    <p:sldId id="1154" r:id="rId9"/>
    <p:sldId id="1164" r:id="rId10"/>
    <p:sldId id="1147" r:id="rId11"/>
    <p:sldId id="1160" r:id="rId12"/>
    <p:sldId id="1153" r:id="rId13"/>
    <p:sldId id="1159" r:id="rId14"/>
    <p:sldId id="1161" r:id="rId15"/>
    <p:sldId id="1162" r:id="rId16"/>
    <p:sldId id="1195" r:id="rId17"/>
    <p:sldId id="1194" r:id="rId18"/>
    <p:sldId id="1018" r:id="rId19"/>
    <p:sldId id="1050" r:id="rId20"/>
    <p:sldId id="1028" r:id="rId21"/>
    <p:sldId id="1169" r:id="rId22"/>
    <p:sldId id="1196" r:id="rId23"/>
    <p:sldId id="1026" r:id="rId24"/>
    <p:sldId id="1097" r:id="rId25"/>
    <p:sldId id="1116" r:id="rId26"/>
    <p:sldId id="1106" r:id="rId27"/>
    <p:sldId id="1099" r:id="rId28"/>
    <p:sldId id="1107" r:id="rId29"/>
    <p:sldId id="1193" r:id="rId30"/>
    <p:sldId id="1096" r:id="rId31"/>
    <p:sldId id="1011" r:id="rId32"/>
    <p:sldId id="1067" r:id="rId33"/>
    <p:sldId id="1068" r:id="rId34"/>
    <p:sldId id="1075" r:id="rId35"/>
    <p:sldId id="1076" r:id="rId36"/>
    <p:sldId id="1071" r:id="rId37"/>
    <p:sldId id="1079" r:id="rId38"/>
    <p:sldId id="1061" r:id="rId39"/>
    <p:sldId id="1080" r:id="rId40"/>
    <p:sldId id="1083" r:id="rId41"/>
    <p:sldId id="1084" r:id="rId42"/>
    <p:sldId id="1081" r:id="rId43"/>
    <p:sldId id="1082" r:id="rId44"/>
    <p:sldId id="1086" r:id="rId45"/>
    <p:sldId id="1085" r:id="rId46"/>
    <p:sldId id="1087" r:id="rId47"/>
    <p:sldId id="1088" r:id="rId48"/>
    <p:sldId id="1144" r:id="rId49"/>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E7B"/>
    <a:srgbClr val="5C77C1"/>
    <a:srgbClr val="FF6600"/>
    <a:srgbClr val="FFFFFF"/>
    <a:srgbClr val="FF7C5D"/>
    <a:srgbClr val="FF3300"/>
    <a:srgbClr val="FF0000"/>
    <a:srgbClr val="00B2B3"/>
    <a:srgbClr val="5FB990"/>
    <a:srgbClr val="87CA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1071" autoAdjust="0"/>
  </p:normalViewPr>
  <p:slideViewPr>
    <p:cSldViewPr snapToGrid="0">
      <p:cViewPr>
        <p:scale>
          <a:sx n="66" d="100"/>
          <a:sy n="66" d="100"/>
        </p:scale>
        <p:origin x="1483" y="149"/>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8" d="100"/>
          <a:sy n="98" d="100"/>
        </p:scale>
        <p:origin x="-3648" y="-10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新細明體" pitchFamily="18" charset="-120"/>
              </a:defRPr>
            </a:lvl1pPr>
          </a:lstStyle>
          <a:p>
            <a:pPr>
              <a:defRPr/>
            </a:pPr>
            <a:endParaRPr lang="en-US" altLang="zh-TW"/>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AF5D5BE-96CC-49F4-A2FA-B612DEBAE2B8}" type="slidenum">
              <a:rPr lang="en-US" altLang="zh-TW"/>
              <a:pPr>
                <a:defRPr/>
              </a:pPr>
              <a:t>‹#›</a:t>
            </a:fld>
            <a:endParaRPr lang="en-US" altLang="zh-TW"/>
          </a:p>
        </p:txBody>
      </p:sp>
    </p:spTree>
    <p:extLst>
      <p:ext uri="{BB962C8B-B14F-4D97-AF65-F5344CB8AC3E}">
        <p14:creationId xmlns:p14="http://schemas.microsoft.com/office/powerpoint/2010/main" val="574246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7091F1A-C011-4FC9-80A4-160DA1E190C9}" type="datetimeFigureOut">
              <a:rPr lang="zh-TW" altLang="en-US"/>
              <a:pPr>
                <a:defRPr/>
              </a:pPr>
              <a:t>2025/8/11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41761D4-A34B-4715-8896-94A3EB7486F3}" type="slidenum">
              <a:rPr lang="zh-TW" altLang="en-US"/>
              <a:pPr>
                <a:defRPr/>
              </a:pPr>
              <a:t>‹#›</a:t>
            </a:fld>
            <a:endParaRPr lang="zh-TW" altLang="en-US"/>
          </a:p>
        </p:txBody>
      </p:sp>
    </p:spTree>
    <p:extLst>
      <p:ext uri="{BB962C8B-B14F-4D97-AF65-F5344CB8AC3E}">
        <p14:creationId xmlns:p14="http://schemas.microsoft.com/office/powerpoint/2010/main" val="28299003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sz="1800" b="1" dirty="0">
                <a:solidFill>
                  <a:srgbClr val="000000"/>
                </a:solidFill>
                <a:effectLst/>
                <a:latin typeface="微軟正黑體" panose="020B0604030504040204" pitchFamily="34" charset="-120"/>
                <a:cs typeface="Calibri" panose="020F0502020204030204" pitchFamily="34" charset="0"/>
              </a:rPr>
              <a:t>AI</a:t>
            </a:r>
            <a:r>
              <a:rPr lang="zh-TW" altLang="zh-TW" sz="1800" b="1" dirty="0">
                <a:solidFill>
                  <a:srgbClr val="000000"/>
                </a:solidFill>
                <a:effectLst/>
                <a:ea typeface="微軟正黑體" panose="020B0604030504040204" pitchFamily="34" charset="-120"/>
                <a:cs typeface="Calibri" panose="020F0502020204030204" pitchFamily="34" charset="0"/>
              </a:rPr>
              <a:t>應用啟航：</a:t>
            </a:r>
            <a:r>
              <a:rPr lang="en-US" altLang="zh-TW" sz="1800" b="1" dirty="0">
                <a:solidFill>
                  <a:srgbClr val="000000"/>
                </a:solidFill>
                <a:effectLst/>
                <a:ea typeface="微軟正黑體" panose="020B0604030504040204" pitchFamily="34" charset="-120"/>
                <a:cs typeface="Calibri" panose="020F0502020204030204" pitchFamily="34" charset="0"/>
              </a:rPr>
              <a:t>CNN</a:t>
            </a:r>
            <a:r>
              <a:rPr lang="zh-TW" altLang="zh-TW" sz="1800" b="1" dirty="0">
                <a:solidFill>
                  <a:srgbClr val="000000"/>
                </a:solidFill>
                <a:effectLst/>
                <a:ea typeface="微軟正黑體" panose="020B0604030504040204" pitchFamily="34" charset="-120"/>
                <a:cs typeface="Calibri" panose="020F0502020204030204" pitchFamily="34" charset="0"/>
              </a:rPr>
              <a:t>與</a:t>
            </a:r>
            <a:r>
              <a:rPr lang="en-US" altLang="zh-TW" sz="1800" b="1" dirty="0">
                <a:solidFill>
                  <a:srgbClr val="000000"/>
                </a:solidFill>
                <a:effectLst/>
                <a:ea typeface="微軟正黑體" panose="020B0604030504040204" pitchFamily="34" charset="-120"/>
                <a:cs typeface="Calibri" panose="020F0502020204030204" pitchFamily="34" charset="0"/>
              </a:rPr>
              <a:t>LLM</a:t>
            </a:r>
            <a:r>
              <a:rPr lang="zh-TW" altLang="zh-TW" sz="1800" b="1" dirty="0">
                <a:solidFill>
                  <a:srgbClr val="000000"/>
                </a:solidFill>
                <a:effectLst/>
                <a:ea typeface="微軟正黑體" panose="020B0604030504040204" pitchFamily="34" charset="-120"/>
                <a:cs typeface="Calibri" panose="020F0502020204030204" pitchFamily="34" charset="0"/>
              </a:rPr>
              <a:t>模型基礎與</a:t>
            </a:r>
            <a:r>
              <a:rPr lang="en-US" altLang="zh-TW" sz="1800" b="1" dirty="0">
                <a:solidFill>
                  <a:srgbClr val="000000"/>
                </a:solidFill>
                <a:effectLst/>
                <a:ea typeface="微軟正黑體" panose="020B0604030504040204" pitchFamily="34" charset="-120"/>
                <a:cs typeface="Calibri" panose="020F0502020204030204" pitchFamily="34" charset="0"/>
              </a:rPr>
              <a:t>AMD Ryzen AI PC</a:t>
            </a:r>
            <a:r>
              <a:rPr lang="zh-TW" altLang="zh-TW" sz="1800" b="1" dirty="0">
                <a:solidFill>
                  <a:srgbClr val="000000"/>
                </a:solidFill>
                <a:effectLst/>
                <a:ea typeface="微軟正黑體" panose="020B0604030504040204" pitchFamily="34" charset="-120"/>
                <a:cs typeface="Calibri" panose="020F0502020204030204" pitchFamily="34" charset="0"/>
              </a:rPr>
              <a:t>介紹</a:t>
            </a:r>
            <a:endParaRPr lang="en-US" altLang="zh-TW" b="0" i="0" dirty="0">
              <a:solidFill>
                <a:srgbClr val="404040"/>
              </a:solidFill>
              <a:effectLst/>
              <a:latin typeface="Poppins" panose="00000500000000000000"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TW" altLang="en-US" b="0" i="0" dirty="0">
                <a:solidFill>
                  <a:srgbClr val="404040"/>
                </a:solidFill>
                <a:effectLst/>
                <a:latin typeface="Poppins" panose="00000500000000000000" pitchFamily="2" charset="0"/>
              </a:rPr>
              <a:t>在</a:t>
            </a:r>
            <a:r>
              <a:rPr lang="en-US" altLang="zh-TW" b="0" i="0" dirty="0">
                <a:solidFill>
                  <a:srgbClr val="404040"/>
                </a:solidFill>
                <a:effectLst/>
                <a:latin typeface="Poppins" panose="00000500000000000000" pitchFamily="2" charset="0"/>
              </a:rPr>
              <a:t>AMD</a:t>
            </a:r>
            <a:r>
              <a:rPr lang="zh-TW" altLang="en-US" b="0" i="0" dirty="0">
                <a:solidFill>
                  <a:srgbClr val="404040"/>
                </a:solidFill>
                <a:effectLst/>
                <a:latin typeface="Poppins" panose="00000500000000000000" pitchFamily="2" charset="0"/>
              </a:rPr>
              <a:t>平台打造您的大型語言模型</a:t>
            </a:r>
            <a:r>
              <a:rPr lang="en-US" altLang="zh-TW" b="0" i="0" dirty="0">
                <a:solidFill>
                  <a:srgbClr val="404040"/>
                </a:solidFill>
                <a:effectLst/>
                <a:latin typeface="Poppins" panose="00000500000000000000" pitchFamily="2" charset="0"/>
              </a:rPr>
              <a:t>(LLM)</a:t>
            </a:r>
            <a:r>
              <a:rPr lang="zh-TW" altLang="en-US" b="0" i="0" dirty="0">
                <a:solidFill>
                  <a:srgbClr val="404040"/>
                </a:solidFill>
                <a:effectLst/>
                <a:latin typeface="Poppins" panose="00000500000000000000" pitchFamily="2" charset="0"/>
              </a:rPr>
              <a:t>應用</a:t>
            </a:r>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0" i="0" u="none" strike="noStrike" baseline="0" dirty="0">
                <a:solidFill>
                  <a:srgbClr val="000000"/>
                </a:solidFill>
                <a:latin typeface="Arial" panose="020B0604020202020204" pitchFamily="34" charset="0"/>
              </a:rPr>
              <a:t>Alexander </a:t>
            </a:r>
            <a:r>
              <a:rPr lang="en-US" altLang="zh-TW" sz="1800" b="0" i="0" u="none" strike="noStrike" baseline="0" dirty="0" err="1">
                <a:solidFill>
                  <a:srgbClr val="000000"/>
                </a:solidFill>
                <a:latin typeface="Arial" panose="020B0604020202020204" pitchFamily="34" charset="0"/>
              </a:rPr>
              <a:t>Amini</a:t>
            </a:r>
            <a:r>
              <a:rPr lang="en-US" altLang="zh-TW" sz="1800" b="0" i="0" u="none" strike="noStrike" baseline="0" dirty="0">
                <a:solidFill>
                  <a:srgbClr val="000000"/>
                </a:solidFill>
                <a:latin typeface="Arial" panose="020B0604020202020204" pitchFamily="34" charset="0"/>
              </a:rPr>
              <a:t> and Ava </a:t>
            </a:r>
            <a:r>
              <a:rPr lang="en-US" altLang="zh-TW" sz="1800" b="0" i="0" u="none" strike="noStrike" baseline="0" dirty="0" err="1">
                <a:solidFill>
                  <a:srgbClr val="000000"/>
                </a:solidFill>
                <a:latin typeface="Arial" panose="020B0604020202020204" pitchFamily="34" charset="0"/>
              </a:rPr>
              <a:t>Amini</a:t>
            </a:r>
            <a:r>
              <a:rPr lang="en-US" altLang="zh-TW" sz="1800" b="0" i="0" u="none" strike="noStrike" baseline="0" dirty="0">
                <a:solidFill>
                  <a:srgbClr val="000000"/>
                </a:solidFill>
                <a:latin typeface="Arial" panose="020B0604020202020204" pitchFamily="34" charset="0"/>
              </a:rPr>
              <a:t>, MIT 6.S191: Introduction to Deep Learning, IntroToDeepLearning.com</a:t>
            </a:r>
          </a:p>
          <a:p>
            <a:r>
              <a:rPr lang="en-US" altLang="zh-TW" sz="1800" b="0" i="0" u="none" strike="noStrike" baseline="0" dirty="0">
                <a:solidFill>
                  <a:srgbClr val="000000"/>
                </a:solidFill>
                <a:latin typeface="Arial" panose="020B0604020202020204" pitchFamily="34" charset="0"/>
              </a:rPr>
              <a:t>Pooling </a:t>
            </a:r>
            <a:r>
              <a:rPr lang="en-US" altLang="zh-TW" sz="1800" b="0" i="0" u="none" strike="noStrike" baseline="0" dirty="0" err="1">
                <a:solidFill>
                  <a:srgbClr val="000000"/>
                </a:solidFill>
                <a:latin typeface="Arial" panose="020B0604020202020204" pitchFamily="34" charset="0"/>
              </a:rPr>
              <a:t>downsamples</a:t>
            </a:r>
            <a:r>
              <a:rPr lang="en-US" altLang="zh-TW" sz="1800" b="0" i="0" u="none" strike="noStrike" baseline="0" dirty="0">
                <a:solidFill>
                  <a:srgbClr val="000000"/>
                </a:solidFill>
                <a:latin typeface="Arial" panose="020B0604020202020204" pitchFamily="34" charset="0"/>
              </a:rPr>
              <a:t> feature map while retaining the most representative information</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14</a:t>
            </a:fld>
            <a:endParaRPr lang="zh-TW" altLang="en-US"/>
          </a:p>
        </p:txBody>
      </p:sp>
    </p:spTree>
    <p:extLst>
      <p:ext uri="{BB962C8B-B14F-4D97-AF65-F5344CB8AC3E}">
        <p14:creationId xmlns:p14="http://schemas.microsoft.com/office/powerpoint/2010/main" val="255106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18</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Tokenizer set during training; if you use a tokenizer for one model on a different model, the output will break</a:t>
            </a:r>
          </a:p>
        </p:txBody>
      </p:sp>
      <p:sp>
        <p:nvSpPr>
          <p:cNvPr id="4" name="Slide Number Placeholder 3"/>
          <p:cNvSpPr>
            <a:spLocks noGrp="1"/>
          </p:cNvSpPr>
          <p:nvPr>
            <p:ph type="sldNum" sz="quarter" idx="5"/>
          </p:nvPr>
        </p:nvSpPr>
        <p:spPr/>
        <p:txBody>
          <a:bodyPr/>
          <a:lstStyle/>
          <a:p>
            <a:fld id="{89140EA3-97AA-4C4D-B124-24E1FF345ED1}" type="slidenum">
              <a:rPr lang="zh-TW" altLang="en-US" smtClean="0"/>
              <a:t>20</a:t>
            </a:fld>
            <a:endParaRPr lang="zh-TW" altLang="en-US"/>
          </a:p>
        </p:txBody>
      </p:sp>
    </p:spTree>
    <p:extLst>
      <p:ext uri="{BB962C8B-B14F-4D97-AF65-F5344CB8AC3E}">
        <p14:creationId xmlns:p14="http://schemas.microsoft.com/office/powerpoint/2010/main" val="346669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23</a:t>
            </a:fld>
            <a:endParaRPr lang="zh-TW" altLang="en-US"/>
          </a:p>
        </p:txBody>
      </p:sp>
    </p:spTree>
    <p:extLst>
      <p:ext uri="{BB962C8B-B14F-4D97-AF65-F5344CB8AC3E}">
        <p14:creationId xmlns:p14="http://schemas.microsoft.com/office/powerpoint/2010/main" val="3929805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30</a:t>
            </a:fld>
            <a:endParaRPr lang="zh-TW" altLang="en-US"/>
          </a:p>
        </p:txBody>
      </p:sp>
    </p:spTree>
    <p:extLst>
      <p:ext uri="{BB962C8B-B14F-4D97-AF65-F5344CB8AC3E}">
        <p14:creationId xmlns:p14="http://schemas.microsoft.com/office/powerpoint/2010/main" val="1341314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do anything you want if you fine tune the model</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33</a:t>
            </a:fld>
            <a:endParaRPr lang="zh-TW" altLang="en-US"/>
          </a:p>
        </p:txBody>
      </p:sp>
    </p:spTree>
    <p:extLst>
      <p:ext uri="{BB962C8B-B14F-4D97-AF65-F5344CB8AC3E}">
        <p14:creationId xmlns:p14="http://schemas.microsoft.com/office/powerpoint/2010/main" val="790287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latitude</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37</a:t>
            </a:fld>
            <a:endParaRPr lang="zh-TW" altLang="en-US"/>
          </a:p>
        </p:txBody>
      </p:sp>
    </p:spTree>
    <p:extLst>
      <p:ext uri="{BB962C8B-B14F-4D97-AF65-F5344CB8AC3E}">
        <p14:creationId xmlns:p14="http://schemas.microsoft.com/office/powerpoint/2010/main" val="121868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rtl="0">
              <a:spcBef>
                <a:spcPts val="0"/>
              </a:spcBef>
              <a:spcAft>
                <a:spcPts val="1200"/>
              </a:spcAft>
            </a:pPr>
            <a:r>
              <a:rPr lang="en-US" altLang="zh-TW" sz="1200" b="0" i="0" u="none" strike="noStrike" dirty="0">
                <a:effectLst/>
                <a:latin typeface="+mn-lt"/>
              </a:rPr>
              <a:t>24.10</a:t>
            </a:r>
            <a:endParaRPr lang="zh-TW" altLang="zh-TW" sz="1200" b="0" i="0" u="none" strike="noStrike" dirty="0">
              <a:effectLst/>
              <a:latin typeface="+mn-lt"/>
            </a:endParaRPr>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a:t>
            </a:fld>
            <a:endParaRPr lang="zh-TW" altLang="en-US"/>
          </a:p>
        </p:txBody>
      </p:sp>
    </p:spTree>
    <p:extLst>
      <p:ext uri="{BB962C8B-B14F-4D97-AF65-F5344CB8AC3E}">
        <p14:creationId xmlns:p14="http://schemas.microsoft.com/office/powerpoint/2010/main" val="2504444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Beginner friendly course</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a:t>
            </a:fld>
            <a:endParaRPr lang="zh-TW" altLang="en-US"/>
          </a:p>
        </p:txBody>
      </p:sp>
    </p:spTree>
    <p:extLst>
      <p:ext uri="{BB962C8B-B14F-4D97-AF65-F5344CB8AC3E}">
        <p14:creationId xmlns:p14="http://schemas.microsoft.com/office/powerpoint/2010/main" val="317264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4</a:t>
            </a:fld>
            <a:endParaRPr lang="zh-TW" altLang="en-US"/>
          </a:p>
        </p:txBody>
      </p:sp>
    </p:spTree>
    <p:extLst>
      <p:ext uri="{BB962C8B-B14F-4D97-AF65-F5344CB8AC3E}">
        <p14:creationId xmlns:p14="http://schemas.microsoft.com/office/powerpoint/2010/main" val="286552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Software side support for AMD hardware is also developing</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8</a:t>
            </a:fld>
            <a:endParaRPr lang="zh-TW" altLang="en-US"/>
          </a:p>
        </p:txBody>
      </p:sp>
    </p:spTree>
    <p:extLst>
      <p:ext uri="{BB962C8B-B14F-4D97-AF65-F5344CB8AC3E}">
        <p14:creationId xmlns:p14="http://schemas.microsoft.com/office/powerpoint/2010/main" val="417655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9</a:t>
            </a:fld>
            <a:endParaRPr lang="zh-TW" altLang="en-US"/>
          </a:p>
        </p:txBody>
      </p:sp>
    </p:spTree>
    <p:extLst>
      <p:ext uri="{BB962C8B-B14F-4D97-AF65-F5344CB8AC3E}">
        <p14:creationId xmlns:p14="http://schemas.microsoft.com/office/powerpoint/2010/main" val="235467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10</a:t>
            </a:fld>
            <a:endParaRPr lang="zh-TW" altLang="en-US"/>
          </a:p>
        </p:txBody>
      </p:sp>
    </p:spTree>
    <p:extLst>
      <p:ext uri="{BB962C8B-B14F-4D97-AF65-F5344CB8AC3E}">
        <p14:creationId xmlns:p14="http://schemas.microsoft.com/office/powerpoint/2010/main" val="407038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0" i="0" u="none" strike="noStrike" baseline="0" dirty="0">
                <a:latin typeface="Arial" panose="020B0604020202020204" pitchFamily="34" charset="0"/>
              </a:rPr>
              <a:t>Dog photo by Alvan Nee on </a:t>
            </a:r>
            <a:r>
              <a:rPr lang="en-US" altLang="zh-TW" sz="1800" b="0" i="0" u="none" strike="noStrike" baseline="0" dirty="0" err="1">
                <a:latin typeface="Arial" panose="020B0604020202020204" pitchFamily="34" charset="0"/>
              </a:rPr>
              <a:t>Unsplash</a:t>
            </a:r>
            <a:r>
              <a:rPr lang="en-US" altLang="zh-TW" sz="1800" b="0" i="0" u="none" strike="noStrike" baseline="0" dirty="0">
                <a:latin typeface="Arial" panose="020B0604020202020204" pitchFamily="34" charset="0"/>
              </a:rPr>
              <a:t> </a:t>
            </a:r>
          </a:p>
          <a:p>
            <a:r>
              <a:rPr lang="en-US" altLang="zh-TW" sz="1800" b="0" i="0" u="none" strike="noStrike" baseline="0" dirty="0">
                <a:latin typeface="Arial" panose="020B0604020202020204" pitchFamily="34" charset="0"/>
              </a:rPr>
              <a:t>Cat photo by </a:t>
            </a:r>
            <a:r>
              <a:rPr lang="en-US" altLang="zh-TW" sz="1800" b="0" i="0" u="none" strike="noStrike" baseline="0" dirty="0">
                <a:solidFill>
                  <a:srgbClr val="D6D6D6"/>
                </a:solidFill>
                <a:latin typeface="Arial" panose="020B0604020202020204" pitchFamily="34" charset="0"/>
              </a:rPr>
              <a:t>Taylor </a:t>
            </a:r>
            <a:r>
              <a:rPr lang="en-US" altLang="zh-TW" sz="1800" b="0" i="0" u="none" strike="noStrike" baseline="0" dirty="0" err="1">
                <a:solidFill>
                  <a:srgbClr val="D6D6D6"/>
                </a:solidFill>
                <a:latin typeface="Arial" panose="020B0604020202020204" pitchFamily="34" charset="0"/>
              </a:rPr>
              <a:t>Kopel</a:t>
            </a:r>
            <a:r>
              <a:rPr lang="en-US" altLang="zh-TW" sz="1800" b="0" i="0" u="none" strike="noStrike" baseline="0" dirty="0">
                <a:solidFill>
                  <a:srgbClr val="D6D6D6"/>
                </a:solidFill>
                <a:latin typeface="Arial" panose="020B0604020202020204" pitchFamily="34" charset="0"/>
              </a:rPr>
              <a:t> </a:t>
            </a:r>
            <a:r>
              <a:rPr lang="en-US" altLang="zh-TW" sz="1800" b="0" i="0" u="none" strike="noStrike" baseline="0" dirty="0">
                <a:solidFill>
                  <a:srgbClr val="FFFFFF"/>
                </a:solidFill>
                <a:latin typeface="Arial" panose="020B0604020202020204" pitchFamily="34" charset="0"/>
              </a:rPr>
              <a:t>on </a:t>
            </a:r>
            <a:r>
              <a:rPr lang="en-US" altLang="zh-TW" sz="1800" b="0" i="0" u="none" strike="noStrike" baseline="0" dirty="0" err="1">
                <a:solidFill>
                  <a:srgbClr val="D6D6D6"/>
                </a:solidFill>
                <a:latin typeface="Arial" panose="020B0604020202020204" pitchFamily="34" charset="0"/>
              </a:rPr>
              <a:t>Unsplash</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11</a:t>
            </a:fld>
            <a:endParaRPr lang="zh-TW" altLang="en-US"/>
          </a:p>
        </p:txBody>
      </p:sp>
    </p:spTree>
    <p:extLst>
      <p:ext uri="{BB962C8B-B14F-4D97-AF65-F5344CB8AC3E}">
        <p14:creationId xmlns:p14="http://schemas.microsoft.com/office/powerpoint/2010/main" val="280640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0" i="0" u="none" strike="noStrike" baseline="0" dirty="0">
                <a:solidFill>
                  <a:srgbClr val="000000"/>
                </a:solidFill>
                <a:latin typeface="Arial" panose="020B0604020202020204" pitchFamily="34" charset="0"/>
              </a:rPr>
              <a:t>Alexander </a:t>
            </a:r>
            <a:r>
              <a:rPr lang="en-US" altLang="zh-TW" sz="1800" b="0" i="0" u="none" strike="noStrike" baseline="0" dirty="0" err="1">
                <a:solidFill>
                  <a:srgbClr val="000000"/>
                </a:solidFill>
                <a:latin typeface="Arial" panose="020B0604020202020204" pitchFamily="34" charset="0"/>
              </a:rPr>
              <a:t>Amini</a:t>
            </a:r>
            <a:r>
              <a:rPr lang="en-US" altLang="zh-TW" sz="1800" b="0" i="0" u="none" strike="noStrike" baseline="0" dirty="0">
                <a:solidFill>
                  <a:srgbClr val="000000"/>
                </a:solidFill>
                <a:latin typeface="Arial" panose="020B0604020202020204" pitchFamily="34" charset="0"/>
              </a:rPr>
              <a:t> and Ava </a:t>
            </a:r>
            <a:r>
              <a:rPr lang="en-US" altLang="zh-TW" sz="1800" b="0" i="0" u="none" strike="noStrike" baseline="0" dirty="0" err="1">
                <a:solidFill>
                  <a:srgbClr val="000000"/>
                </a:solidFill>
                <a:latin typeface="Arial" panose="020B0604020202020204" pitchFamily="34" charset="0"/>
              </a:rPr>
              <a:t>Amini</a:t>
            </a:r>
            <a:r>
              <a:rPr lang="en-US" altLang="zh-TW" sz="1800" b="0" i="0" u="none" strike="noStrike" baseline="0" dirty="0">
                <a:solidFill>
                  <a:srgbClr val="000000"/>
                </a:solidFill>
                <a:latin typeface="Arial" panose="020B0604020202020204" pitchFamily="34" charset="0"/>
              </a:rPr>
              <a:t>, MIT 6.S191: Introduction to Deep Learning, IntroToDeepLearning.com</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12</a:t>
            </a:fld>
            <a:endParaRPr lang="zh-TW" altLang="en-US"/>
          </a:p>
        </p:txBody>
      </p:sp>
    </p:spTree>
    <p:extLst>
      <p:ext uri="{BB962C8B-B14F-4D97-AF65-F5344CB8AC3E}">
        <p14:creationId xmlns:p14="http://schemas.microsoft.com/office/powerpoint/2010/main" val="2791006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10"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6" name="Rectangle 21"/>
          <p:cNvSpPr>
            <a:spLocks noGrp="1" noChangeArrowheads="1"/>
          </p:cNvSpPr>
          <p:nvPr>
            <p:ph type="ctrTitle" hasCustomPrompt="1"/>
          </p:nvPr>
        </p:nvSpPr>
        <p:spPr>
          <a:xfrm>
            <a:off x="789982" y="2584703"/>
            <a:ext cx="6596065" cy="1219201"/>
          </a:xfrm>
        </p:spPr>
        <p:txBody>
          <a:bodyPr anchor="t" anchorCtr="0"/>
          <a:lstStyle>
            <a:lvl1pPr>
              <a:defRPr sz="4400" b="1">
                <a:solidFill>
                  <a:schemeClr val="tx1">
                    <a:lumMod val="75000"/>
                    <a:lumOff val="25000"/>
                  </a:schemeClr>
                </a:solidFill>
              </a:defRPr>
            </a:lvl1pPr>
          </a:lstStyle>
          <a:p>
            <a:r>
              <a:rPr lang="en-US" altLang="zh-TW" dirty="0"/>
              <a:t>Presentation Title</a:t>
            </a:r>
            <a:endParaRPr lang="zh-TW" altLang="en-US" dirty="0"/>
          </a:p>
        </p:txBody>
      </p:sp>
      <p:sp>
        <p:nvSpPr>
          <p:cNvPr id="17" name="Rectangle 22"/>
          <p:cNvSpPr>
            <a:spLocks noGrp="1" noChangeArrowheads="1"/>
          </p:cNvSpPr>
          <p:nvPr>
            <p:ph type="subTitle" idx="1" hasCustomPrompt="1"/>
          </p:nvPr>
        </p:nvSpPr>
        <p:spPr>
          <a:xfrm>
            <a:off x="816110" y="5059680"/>
            <a:ext cx="6770872" cy="755904"/>
          </a:xfrm>
          <a:prstGeom prst="rect">
            <a:avLst/>
          </a:prstGeom>
        </p:spPr>
        <p:txBody>
          <a:bodyPr anchor="b" anchorCtr="0"/>
          <a:lstStyle>
            <a:lvl1pPr marL="0" indent="0" eaLnBrk="1" hangingPunct="1">
              <a:lnSpc>
                <a:spcPct val="80000"/>
              </a:lnSpc>
              <a:spcBef>
                <a:spcPct val="0"/>
              </a:spcBef>
              <a:buFontTx/>
              <a:buNone/>
              <a:defRPr sz="2000">
                <a:solidFill>
                  <a:schemeClr val="tx1"/>
                </a:solidFill>
                <a:latin typeface="+mj-lt"/>
                <a:ea typeface="+mn-ea"/>
              </a:defRPr>
            </a:lvl1pPr>
          </a:lstStyle>
          <a:p>
            <a:pPr eaLnBrk="1" hangingPunct="1">
              <a:lnSpc>
                <a:spcPct val="80000"/>
              </a:lnSpc>
              <a:spcBef>
                <a:spcPct val="0"/>
              </a:spcBef>
              <a:buFontTx/>
              <a:buNone/>
            </a:pPr>
            <a:r>
              <a:rPr lang="en-US" altLang="zh-TW" sz="2000" dirty="0"/>
              <a:t>Presentation Dept., Presenter Name, Title</a:t>
            </a:r>
          </a:p>
        </p:txBody>
      </p:sp>
      <p:sp>
        <p:nvSpPr>
          <p:cNvPr id="18" name="投影片編號版面配置區 3"/>
          <p:cNvSpPr>
            <a:spLocks noGrp="1"/>
          </p:cNvSpPr>
          <p:nvPr>
            <p:ph type="sldNum" sz="quarter" idx="11"/>
          </p:nvPr>
        </p:nvSpPr>
        <p:spPr>
          <a:xfrm>
            <a:off x="11610916" y="6619875"/>
            <a:ext cx="571500" cy="238125"/>
          </a:xfrm>
        </p:spPr>
        <p:txBody>
          <a:bodyPr/>
          <a:lstStyle/>
          <a:p>
            <a:pPr>
              <a:defRPr/>
            </a:pPr>
            <a:fld id="{1A71FFAD-F905-4792-971B-681FA4F61CA8}" type="slidenum">
              <a:rPr lang="en-US" altLang="zh-TW" smtClean="0"/>
              <a:pPr>
                <a:defRPr/>
              </a:pPr>
              <a:t>‹#›</a:t>
            </a:fld>
            <a:endParaRPr lang="en-US" altLang="zh-TW"/>
          </a:p>
        </p:txBody>
      </p:sp>
      <p:sp>
        <p:nvSpPr>
          <p:cNvPr id="19" name="文字版面配置區 8"/>
          <p:cNvSpPr>
            <a:spLocks noGrp="1"/>
          </p:cNvSpPr>
          <p:nvPr>
            <p:ph type="body" sz="quarter" idx="12" hasCustomPrompt="1"/>
          </p:nvPr>
        </p:nvSpPr>
        <p:spPr>
          <a:xfrm>
            <a:off x="816109" y="5902262"/>
            <a:ext cx="2788603" cy="432303"/>
          </a:xfrm>
          <a:prstGeom prst="rect">
            <a:avLst/>
          </a:prstGeom>
        </p:spPr>
        <p:txBody>
          <a:bodyPr/>
          <a:lstStyle>
            <a:lvl1pPr marL="0" indent="0">
              <a:buNone/>
              <a:defRPr sz="1600"/>
            </a:lvl1pPr>
          </a:lstStyle>
          <a:p>
            <a:pPr lvl="0"/>
            <a:r>
              <a:rPr lang="en-US" altLang="zh-TW" dirty="0"/>
              <a:t>Presentation Date</a:t>
            </a:r>
            <a:endParaRPr lang="zh-TW" altLang="en-US" dirty="0"/>
          </a:p>
        </p:txBody>
      </p:sp>
      <p:pic>
        <p:nvPicPr>
          <p:cNvPr id="11" name="圖片 10"/>
          <p:cNvPicPr>
            <a:picLocks noChangeAspect="1"/>
          </p:cNvPicPr>
          <p:nvPr userDrawn="1"/>
        </p:nvPicPr>
        <p:blipFill>
          <a:blip r:embed="rId2"/>
          <a:stretch>
            <a:fillRect/>
          </a:stretch>
        </p:blipFill>
        <p:spPr>
          <a:xfrm>
            <a:off x="784225" y="352075"/>
            <a:ext cx="1917786" cy="611192"/>
          </a:xfrm>
          <a:prstGeom prst="rect">
            <a:avLst/>
          </a:prstGeom>
        </p:spPr>
      </p:pic>
      <p:sp>
        <p:nvSpPr>
          <p:cNvPr id="12"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extLst>
      <p:ext uri="{BB962C8B-B14F-4D97-AF65-F5344CB8AC3E}">
        <p14:creationId xmlns:p14="http://schemas.microsoft.com/office/powerpoint/2010/main" val="220242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4"/>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42371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1" y="273050"/>
            <a:ext cx="4011084" cy="1162050"/>
          </a:xfrm>
        </p:spPr>
        <p:txBody>
          <a:bodyPr anchor="b"/>
          <a:lstStyle>
            <a:lvl1pPr algn="l">
              <a:defRPr sz="2000" b="1"/>
            </a:lvl1pPr>
          </a:lstStyle>
          <a:p>
            <a:r>
              <a:rPr lang="en-US" altLang="zh-TW" dirty="0"/>
              <a:t>Heading Level One</a:t>
            </a:r>
            <a:endParaRPr lang="zh-TW" altLang="en-US" dirty="0"/>
          </a:p>
        </p:txBody>
      </p:sp>
      <p:sp>
        <p:nvSpPr>
          <p:cNvPr id="4" name="文字版面配置區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1" hasCustomPrompt="1"/>
          </p:nvPr>
        </p:nvSpPr>
        <p:spPr>
          <a:xfrm>
            <a:off x="4766733" y="273050"/>
            <a:ext cx="6840248" cy="5853114"/>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03933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2389717" y="4800600"/>
            <a:ext cx="7315200" cy="566738"/>
          </a:xfrm>
        </p:spPr>
        <p:txBody>
          <a:bodyPr anchor="b"/>
          <a:lstStyle>
            <a:lvl1pPr algn="l">
              <a:defRPr sz="2000" b="1"/>
            </a:lvl1pPr>
          </a:lstStyle>
          <a:p>
            <a:r>
              <a:rPr lang="en-US" altLang="zh-TW" dirty="0"/>
              <a:t>Heading Level One</a:t>
            </a:r>
            <a:endParaRPr lang="zh-TW" altLang="en-US" dirty="0"/>
          </a:p>
        </p:txBody>
      </p:sp>
      <p:sp>
        <p:nvSpPr>
          <p:cNvPr id="3" name="圖片版面配置區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a:t>Photo</a:t>
            </a:r>
            <a:endParaRPr lang="zh-TW" altLang="en-US" noProof="0" dirty="0"/>
          </a:p>
        </p:txBody>
      </p:sp>
      <p:sp>
        <p:nvSpPr>
          <p:cNvPr id="4" name="文字版面配置區 3"/>
          <p:cNvSpPr>
            <a:spLocks noGrp="1"/>
          </p:cNvSpPr>
          <p:nvPr>
            <p:ph type="body" sz="half" idx="2" hasCustomPrompt="1"/>
          </p:nvPr>
        </p:nvSpPr>
        <p:spPr>
          <a:xfrm>
            <a:off x="2389717" y="5367338"/>
            <a:ext cx="7315200" cy="804862"/>
          </a:xfrm>
        </p:spPr>
        <p:txBody>
          <a:bodyPr/>
          <a:lstStyle>
            <a:lvl1pPr marL="0" indent="0">
              <a:buNone/>
              <a:defRPr sz="1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0983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直排文字版面配置區 2"/>
          <p:cNvSpPr>
            <a:spLocks noGrp="1"/>
          </p:cNvSpPr>
          <p:nvPr>
            <p:ph type="body" orient="vert" idx="1" hasCustomPrompt="1"/>
          </p:nvPr>
        </p:nvSpPr>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254992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hasCustomPrompt="1"/>
          </p:nvPr>
        </p:nvSpPr>
        <p:spPr>
          <a:xfrm>
            <a:off x="8972551" y="308224"/>
            <a:ext cx="2789767" cy="5889375"/>
          </a:xfrm>
        </p:spPr>
        <p:txBody>
          <a:bodyPr vert="eaVert"/>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直排文字版面配置區 2"/>
          <p:cNvSpPr>
            <a:spLocks noGrp="1"/>
          </p:cNvSpPr>
          <p:nvPr>
            <p:ph type="body" orient="vert" idx="1" hasCustomPrompt="1"/>
          </p:nvPr>
        </p:nvSpPr>
        <p:spPr>
          <a:xfrm>
            <a:off x="609601" y="308224"/>
            <a:ext cx="8165690" cy="5889377"/>
          </a:xfrm>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73682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54969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3" y="297951"/>
            <a:ext cx="10991099" cy="908548"/>
          </a:xfrm>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a:xfrm>
            <a:off x="609602" y="1439864"/>
            <a:ext cx="7900217"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8745794" y="1439863"/>
            <a:ext cx="2846439" cy="47577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Tree>
    <p:extLst>
      <p:ext uri="{BB962C8B-B14F-4D97-AF65-F5344CB8AC3E}">
        <p14:creationId xmlns:p14="http://schemas.microsoft.com/office/powerpoint/2010/main" val="26107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4" y="297951"/>
            <a:ext cx="11045924" cy="908548"/>
          </a:xfrm>
        </p:spPr>
        <p:txBody>
          <a:bodyPr/>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609601" y="4444409"/>
            <a:ext cx="11037456" cy="1753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
        <p:nvSpPr>
          <p:cNvPr id="6" name="內容版面配置區 2"/>
          <p:cNvSpPr>
            <a:spLocks noGrp="1"/>
          </p:cNvSpPr>
          <p:nvPr>
            <p:ph idx="1" hasCustomPrompt="1"/>
          </p:nvPr>
        </p:nvSpPr>
        <p:spPr>
          <a:xfrm>
            <a:off x="609602" y="1439865"/>
            <a:ext cx="11037455" cy="2822420"/>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408338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8" name="標題 1"/>
          <p:cNvSpPr>
            <a:spLocks noGrp="1"/>
          </p:cNvSpPr>
          <p:nvPr>
            <p:ph type="ctrTitle" hasCustomPrompt="1"/>
          </p:nvPr>
        </p:nvSpPr>
        <p:spPr>
          <a:xfrm>
            <a:off x="2174355" y="2564904"/>
            <a:ext cx="7772400" cy="1035546"/>
          </a:xfrm>
        </p:spPr>
        <p:txBody>
          <a:bodyPr anchor="t" anchorCtr="0">
            <a:noAutofit/>
          </a:bodyPr>
          <a:lstStyle>
            <a:lvl1pPr algn="ctr">
              <a:defRPr/>
            </a:lvl1pPr>
          </a:lstStyle>
          <a:p>
            <a:r>
              <a:rPr lang="en-US" altLang="zh-TW" dirty="0"/>
              <a:t>Heading Level One</a:t>
            </a:r>
            <a:endParaRPr lang="zh-TW" altLang="en-US" dirty="0"/>
          </a:p>
        </p:txBody>
      </p:sp>
      <p:sp>
        <p:nvSpPr>
          <p:cNvPr id="9" name="副標題 2"/>
          <p:cNvSpPr>
            <a:spLocks noGrp="1"/>
          </p:cNvSpPr>
          <p:nvPr>
            <p:ph type="subTitle" idx="1" hasCustomPrompt="1"/>
          </p:nvPr>
        </p:nvSpPr>
        <p:spPr>
          <a:xfrm>
            <a:off x="2860155"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a:t>Text Area</a:t>
            </a:r>
            <a:endParaRPr lang="zh-TW" altLang="en-US" dirty="0"/>
          </a:p>
        </p:txBody>
      </p:sp>
    </p:spTree>
    <p:extLst>
      <p:ext uri="{BB962C8B-B14F-4D97-AF65-F5344CB8AC3E}">
        <p14:creationId xmlns:p14="http://schemas.microsoft.com/office/powerpoint/2010/main" val="65802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區段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963084" y="4406901"/>
            <a:ext cx="10363200" cy="1362075"/>
          </a:xfrm>
        </p:spPr>
        <p:txBody>
          <a:bodyPr anchor="t"/>
          <a:lstStyle>
            <a:lvl1pPr algn="l">
              <a:defRPr sz="4000" b="1" cap="all"/>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963084" y="2906713"/>
            <a:ext cx="103632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dirty="0"/>
              <a:t>Text Area</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57323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 hasCustomPrompt="1"/>
          </p:nvPr>
        </p:nvSpPr>
        <p:spPr>
          <a:xfrm>
            <a:off x="609603"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1" name="內容版面配置區 2"/>
          <p:cNvSpPr>
            <a:spLocks noGrp="1"/>
          </p:cNvSpPr>
          <p:nvPr>
            <p:ph idx="11" hasCustomPrompt="1"/>
          </p:nvPr>
        </p:nvSpPr>
        <p:spPr>
          <a:xfrm>
            <a:off x="6337712"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35887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0" y="274638"/>
            <a:ext cx="10972800" cy="1143000"/>
          </a:xfrm>
        </p:spPr>
        <p:txBody>
          <a:bodyPr/>
          <a:lstStyle>
            <a:lvl1pPr>
              <a:defRPr/>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5" name="文字版面配置區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10" name="投影片編號版面配置區 9"/>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11" name="內容版面配置區 2"/>
          <p:cNvSpPr>
            <a:spLocks noGrp="1"/>
          </p:cNvSpPr>
          <p:nvPr>
            <p:ph idx="11" hasCustomPrompt="1"/>
          </p:nvPr>
        </p:nvSpPr>
        <p:spPr>
          <a:xfrm>
            <a:off x="609603" y="2174876"/>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3" name="內容版面配置區 2"/>
          <p:cNvSpPr>
            <a:spLocks noGrp="1"/>
          </p:cNvSpPr>
          <p:nvPr>
            <p:ph idx="12" hasCustomPrompt="1"/>
          </p:nvPr>
        </p:nvSpPr>
        <p:spPr>
          <a:xfrm>
            <a:off x="6193368" y="2174875"/>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77350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6" name="投影片編號版面配置區 5"/>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51600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027" name="Rectangle 43"/>
          <p:cNvSpPr>
            <a:spLocks noGrp="1" noChangeArrowheads="1"/>
          </p:cNvSpPr>
          <p:nvPr>
            <p:ph type="title"/>
          </p:nvPr>
        </p:nvSpPr>
        <p:spPr bwMode="auto">
          <a:xfrm>
            <a:off x="601133" y="297951"/>
            <a:ext cx="11159067" cy="90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Heading Level One</a:t>
            </a:r>
            <a:endParaRPr lang="zh-TW" altLang="en-US" dirty="0"/>
          </a:p>
        </p:txBody>
      </p:sp>
      <p:sp>
        <p:nvSpPr>
          <p:cNvPr id="1028" name="Rectangle 44"/>
          <p:cNvSpPr>
            <a:spLocks noGrp="1" noChangeArrowheads="1"/>
          </p:cNvSpPr>
          <p:nvPr>
            <p:ph type="body" idx="1"/>
          </p:nvPr>
        </p:nvSpPr>
        <p:spPr bwMode="auto">
          <a:xfrm>
            <a:off x="609600" y="1439864"/>
            <a:ext cx="11152717"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29743" name="Rectangle 47"/>
          <p:cNvSpPr>
            <a:spLocks noGrp="1" noChangeArrowheads="1"/>
          </p:cNvSpPr>
          <p:nvPr>
            <p:ph type="sldNum" sz="quarter" idx="4"/>
          </p:nvPr>
        </p:nvSpPr>
        <p:spPr bwMode="auto">
          <a:xfrm>
            <a:off x="11430000" y="6619876"/>
            <a:ext cx="762000" cy="2381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fontAlgn="ctr" hangingPunct="1">
              <a:defRPr sz="1200">
                <a:solidFill>
                  <a:schemeClr val="bg1"/>
                </a:solidFill>
                <a:ea typeface="微軟正黑體" panose="020B0604030504040204" pitchFamily="34" charset="-120"/>
              </a:defRPr>
            </a:lvl1pPr>
          </a:lstStyle>
          <a:p>
            <a:pPr>
              <a:defRPr/>
            </a:pPr>
            <a:fld id="{CF627BE3-1269-44D5-A349-82FD5D94EBD8}" type="slidenum">
              <a:rPr lang="en-US" altLang="zh-TW"/>
              <a:pPr>
                <a:defRPr/>
              </a:pPr>
              <a:t>‹#›</a:t>
            </a:fld>
            <a:endParaRPr lang="en-US" altLang="zh-TW"/>
          </a:p>
        </p:txBody>
      </p:sp>
      <p:sp>
        <p:nvSpPr>
          <p:cNvPr id="1036" name="Text Box 52"/>
          <p:cNvSpPr txBox="1">
            <a:spLocks noChangeArrowheads="1"/>
          </p:cNvSpPr>
          <p:nvPr/>
        </p:nvSpPr>
        <p:spPr bwMode="auto">
          <a:xfrm>
            <a:off x="0" y="72009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a:solidFill>
                  <a:schemeClr val="tx1"/>
                </a:solidFill>
                <a:latin typeface="Arial" panose="020B0604020202020204" pitchFamily="34" charset="0"/>
                <a:ea typeface="新細明體" panose="02020500000000000000" pitchFamily="18" charset="-120"/>
              </a:defRPr>
            </a:lvl1pPr>
            <a:lvl2pPr marL="742950" indent="-285750" algn="ctr">
              <a:defRPr kumimoji="1">
                <a:solidFill>
                  <a:schemeClr val="tx1"/>
                </a:solidFill>
                <a:latin typeface="Arial" panose="020B0604020202020204" pitchFamily="34" charset="0"/>
                <a:ea typeface="新細明體" panose="02020500000000000000" pitchFamily="18" charset="-120"/>
              </a:defRPr>
            </a:lvl2pPr>
            <a:lvl3pPr marL="1143000" indent="-228600" algn="ctr">
              <a:defRPr kumimoji="1">
                <a:solidFill>
                  <a:schemeClr val="tx1"/>
                </a:solidFill>
                <a:latin typeface="Arial" panose="020B0604020202020204" pitchFamily="34" charset="0"/>
                <a:ea typeface="新細明體" panose="02020500000000000000" pitchFamily="18" charset="-120"/>
              </a:defRPr>
            </a:lvl3pPr>
            <a:lvl4pPr marL="1600200" indent="-228600" algn="ctr">
              <a:defRPr kumimoji="1">
                <a:solidFill>
                  <a:schemeClr val="tx1"/>
                </a:solidFill>
                <a:latin typeface="Arial" panose="020B0604020202020204" pitchFamily="34" charset="0"/>
                <a:ea typeface="新細明體" panose="02020500000000000000" pitchFamily="18" charset="-120"/>
              </a:defRPr>
            </a:lvl4pPr>
            <a:lvl5pPr marL="2057400" indent="-228600" algn="ctr">
              <a:defRPr kumimoji="1">
                <a:solidFill>
                  <a:schemeClr val="tx1"/>
                </a:solidFill>
                <a:latin typeface="Arial" panose="020B0604020202020204" pitchFamily="34"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l" eaLnBrk="1" hangingPunct="1">
              <a:spcBef>
                <a:spcPct val="50000"/>
              </a:spcBef>
              <a:defRPr/>
            </a:pPr>
            <a:r>
              <a:rPr lang="zh-TW" altLang="en-US" sz="2400">
                <a:ea typeface="微軟正黑體" panose="020B0604030504040204" pitchFamily="34" charset="-120"/>
              </a:rPr>
              <a:t>建議字型：中文微軟正黑體，英文</a:t>
            </a:r>
            <a:r>
              <a:rPr lang="en-US" altLang="zh-TW" sz="2400">
                <a:ea typeface="微軟正黑體" panose="020B0604030504040204" pitchFamily="34" charset="-120"/>
              </a:rPr>
              <a:t>Arial</a:t>
            </a:r>
          </a:p>
        </p:txBody>
      </p:sp>
      <p:pic>
        <p:nvPicPr>
          <p:cNvPr id="14" name="圖片 1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968037" y="6223795"/>
            <a:ext cx="923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889" r:id="rId1"/>
    <p:sldLayoutId id="2147483879" r:id="rId2"/>
    <p:sldLayoutId id="2147483891" r:id="rId3"/>
    <p:sldLayoutId id="2147483890" r:id="rId4"/>
    <p:sldLayoutId id="2147483880" r:id="rId5"/>
    <p:sldLayoutId id="2147483892"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hdr="0" ftr="0" dt="0"/>
  <p:txStyles>
    <p:titleStyle>
      <a:lvl1pPr algn="l" rtl="0" eaLnBrk="0" fontAlgn="base" hangingPunct="0">
        <a:spcBef>
          <a:spcPct val="0"/>
        </a:spcBef>
        <a:spcAft>
          <a:spcPct val="0"/>
        </a:spcAft>
        <a:defRPr kumimoji="1" sz="4000">
          <a:solidFill>
            <a:schemeClr val="tx1">
              <a:lumMod val="75000"/>
              <a:lumOff val="25000"/>
            </a:schemeClr>
          </a:solidFill>
          <a:latin typeface="+mj-lt"/>
          <a:ea typeface="+mj-ea"/>
          <a:cs typeface="+mj-cs"/>
        </a:defRPr>
      </a:lvl1pPr>
      <a:lvl2pPr algn="l" rtl="0" eaLnBrk="0" fontAlgn="base" hangingPunct="0">
        <a:spcBef>
          <a:spcPct val="0"/>
        </a:spcBef>
        <a:spcAft>
          <a:spcPct val="0"/>
        </a:spcAft>
        <a:defRPr kumimoji="1" sz="4600">
          <a:solidFill>
            <a:schemeClr val="tx2"/>
          </a:solidFill>
          <a:latin typeface="Arial" charset="0"/>
          <a:ea typeface="微軟正黑體" pitchFamily="34" charset="-120"/>
        </a:defRPr>
      </a:lvl2pPr>
      <a:lvl3pPr algn="l" rtl="0" eaLnBrk="0" fontAlgn="base" hangingPunct="0">
        <a:spcBef>
          <a:spcPct val="0"/>
        </a:spcBef>
        <a:spcAft>
          <a:spcPct val="0"/>
        </a:spcAft>
        <a:defRPr kumimoji="1" sz="4600">
          <a:solidFill>
            <a:schemeClr val="tx2"/>
          </a:solidFill>
          <a:latin typeface="Arial" charset="0"/>
          <a:ea typeface="微軟正黑體" pitchFamily="34" charset="-120"/>
        </a:defRPr>
      </a:lvl3pPr>
      <a:lvl4pPr algn="l" rtl="0" eaLnBrk="0" fontAlgn="base" hangingPunct="0">
        <a:spcBef>
          <a:spcPct val="0"/>
        </a:spcBef>
        <a:spcAft>
          <a:spcPct val="0"/>
        </a:spcAft>
        <a:defRPr kumimoji="1" sz="4600">
          <a:solidFill>
            <a:schemeClr val="tx2"/>
          </a:solidFill>
          <a:latin typeface="Arial" charset="0"/>
          <a:ea typeface="微軟正黑體" pitchFamily="34" charset="-120"/>
        </a:defRPr>
      </a:lvl4pPr>
      <a:lvl5pPr algn="l" rtl="0" eaLnBrk="0" fontAlgn="base" hangingPunct="0">
        <a:spcBef>
          <a:spcPct val="0"/>
        </a:spcBef>
        <a:spcAft>
          <a:spcPct val="0"/>
        </a:spcAft>
        <a:defRPr kumimoji="1" sz="4600">
          <a:solidFill>
            <a:schemeClr val="tx2"/>
          </a:solidFill>
          <a:latin typeface="Arial" charset="0"/>
          <a:ea typeface="微軟正黑體" pitchFamily="34" charset="-120"/>
        </a:defRPr>
      </a:lvl5pPr>
      <a:lvl6pPr marL="457200" algn="l" rtl="0" fontAlgn="base">
        <a:spcBef>
          <a:spcPct val="0"/>
        </a:spcBef>
        <a:spcAft>
          <a:spcPct val="0"/>
        </a:spcAft>
        <a:defRPr kumimoji="1" sz="4600">
          <a:solidFill>
            <a:schemeClr val="tx2"/>
          </a:solidFill>
          <a:latin typeface="Arial" charset="0"/>
          <a:ea typeface="微軟正黑體" pitchFamily="34" charset="-120"/>
        </a:defRPr>
      </a:lvl6pPr>
      <a:lvl7pPr marL="914400" algn="l" rtl="0" fontAlgn="base">
        <a:spcBef>
          <a:spcPct val="0"/>
        </a:spcBef>
        <a:spcAft>
          <a:spcPct val="0"/>
        </a:spcAft>
        <a:defRPr kumimoji="1" sz="4600">
          <a:solidFill>
            <a:schemeClr val="tx2"/>
          </a:solidFill>
          <a:latin typeface="Arial" charset="0"/>
          <a:ea typeface="微軟正黑體" pitchFamily="34" charset="-120"/>
        </a:defRPr>
      </a:lvl7pPr>
      <a:lvl8pPr marL="1371600" algn="l" rtl="0" fontAlgn="base">
        <a:spcBef>
          <a:spcPct val="0"/>
        </a:spcBef>
        <a:spcAft>
          <a:spcPct val="0"/>
        </a:spcAft>
        <a:defRPr kumimoji="1" sz="4600">
          <a:solidFill>
            <a:schemeClr val="tx2"/>
          </a:solidFill>
          <a:latin typeface="Arial" charset="0"/>
          <a:ea typeface="微軟正黑體" pitchFamily="34" charset="-120"/>
        </a:defRPr>
      </a:lvl8pPr>
      <a:lvl9pPr marL="1828800" algn="l" rtl="0" fontAlgn="base">
        <a:spcBef>
          <a:spcPct val="0"/>
        </a:spcBef>
        <a:spcAft>
          <a:spcPct val="0"/>
        </a:spcAft>
        <a:defRPr kumimoji="1" sz="4600">
          <a:solidFill>
            <a:schemeClr val="tx2"/>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nathansimple/intro-to-llm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4000" dirty="0">
                <a:effectLst/>
                <a:latin typeface="Arial" panose="020B0604020202020204" pitchFamily="34" charset="0"/>
                <a:ea typeface="新細明體" panose="02020500000000000000" pitchFamily="18" charset="-120"/>
              </a:rPr>
              <a:t>Leveraging AMD Ryzen AI PCs: Mastering LLM and CNN in Practice</a:t>
            </a:r>
            <a:endParaRPr lang="zh-TW" altLang="en-US" sz="4000" dirty="0"/>
          </a:p>
        </p:txBody>
      </p:sp>
      <p:sp>
        <p:nvSpPr>
          <p:cNvPr id="3" name="副標題 2"/>
          <p:cNvSpPr>
            <a:spLocks noGrp="1"/>
          </p:cNvSpPr>
          <p:nvPr>
            <p:ph type="subTitle" idx="1"/>
          </p:nvPr>
        </p:nvSpPr>
        <p:spPr/>
        <p:txBody>
          <a:bodyPr/>
          <a:lstStyle/>
          <a:p>
            <a:r>
              <a:rPr lang="zh-TW" altLang="en-US" dirty="0"/>
              <a:t>黃彥勲</a:t>
            </a:r>
            <a:endParaRPr lang="en-US" altLang="zh-TW" dirty="0"/>
          </a:p>
          <a:p>
            <a:endParaRPr lang="en-US" altLang="zh-TW" dirty="0"/>
          </a:p>
          <a:p>
            <a:r>
              <a:rPr lang="en-US" altLang="zh-TW" dirty="0"/>
              <a:t>Sean Huang</a:t>
            </a:r>
            <a:endParaRPr lang="zh-TW" altLang="en-US" dirty="0"/>
          </a:p>
        </p:txBody>
      </p:sp>
    </p:spTree>
    <p:extLst>
      <p:ext uri="{BB962C8B-B14F-4D97-AF65-F5344CB8AC3E}">
        <p14:creationId xmlns:p14="http://schemas.microsoft.com/office/powerpoint/2010/main" val="3529789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Primer to Computer Vision Tasks</a:t>
            </a:r>
          </a:p>
        </p:txBody>
      </p:sp>
    </p:spTree>
    <p:extLst>
      <p:ext uri="{BB962C8B-B14F-4D97-AF65-F5344CB8AC3E}">
        <p14:creationId xmlns:p14="http://schemas.microsoft.com/office/powerpoint/2010/main" val="235493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391073-FD7E-4C24-8269-F6CC8215A947}"/>
              </a:ext>
            </a:extLst>
          </p:cNvPr>
          <p:cNvSpPr>
            <a:spLocks noGrp="1"/>
          </p:cNvSpPr>
          <p:nvPr>
            <p:ph type="title"/>
          </p:nvPr>
        </p:nvSpPr>
        <p:spPr/>
        <p:txBody>
          <a:bodyPr/>
          <a:lstStyle/>
          <a:p>
            <a:r>
              <a:rPr lang="en-US" altLang="zh-TW" dirty="0"/>
              <a:t>How to Recognize Different Images?</a:t>
            </a:r>
            <a:endParaRPr lang="zh-TW" altLang="en-US" dirty="0"/>
          </a:p>
        </p:txBody>
      </p:sp>
      <p:sp>
        <p:nvSpPr>
          <p:cNvPr id="3" name="內容版面配置區 2">
            <a:extLst>
              <a:ext uri="{FF2B5EF4-FFF2-40B4-BE49-F238E27FC236}">
                <a16:creationId xmlns:a16="http://schemas.microsoft.com/office/drawing/2014/main" id="{A95B93C4-6ADB-4835-9EC2-BD7BD5375CC3}"/>
              </a:ext>
            </a:extLst>
          </p:cNvPr>
          <p:cNvSpPr>
            <a:spLocks noGrp="1"/>
          </p:cNvSpPr>
          <p:nvPr>
            <p:ph idx="1"/>
          </p:nvPr>
        </p:nvSpPr>
        <p:spPr/>
        <p:txBody>
          <a:bodyPr/>
          <a:lstStyle/>
          <a:p>
            <a:r>
              <a:rPr lang="en-US" altLang="zh-TW" sz="2400" dirty="0"/>
              <a:t>In computer vision, we differentiate between objects within an image by examining its features</a:t>
            </a:r>
            <a:endParaRPr lang="zh-TW" altLang="en-US" sz="2400" dirty="0"/>
          </a:p>
        </p:txBody>
      </p:sp>
      <p:sp>
        <p:nvSpPr>
          <p:cNvPr id="4" name="投影片編號版面配置區 3">
            <a:extLst>
              <a:ext uri="{FF2B5EF4-FFF2-40B4-BE49-F238E27FC236}">
                <a16:creationId xmlns:a16="http://schemas.microsoft.com/office/drawing/2014/main" id="{DA47F171-840C-4077-8C4E-6044B65549AD}"/>
              </a:ext>
            </a:extLst>
          </p:cNvPr>
          <p:cNvSpPr>
            <a:spLocks noGrp="1"/>
          </p:cNvSpPr>
          <p:nvPr>
            <p:ph type="sldNum" sz="quarter" idx="10"/>
          </p:nvPr>
        </p:nvSpPr>
        <p:spPr/>
        <p:txBody>
          <a:bodyPr/>
          <a:lstStyle/>
          <a:p>
            <a:pPr>
              <a:defRPr/>
            </a:pPr>
            <a:fld id="{CF627BE3-1269-44D5-A349-82FD5D94EBD8}" type="slidenum">
              <a:rPr lang="en-US" altLang="zh-TW" smtClean="0"/>
              <a:pPr>
                <a:defRPr/>
              </a:pPr>
              <a:t>11</a:t>
            </a:fld>
            <a:endParaRPr lang="en-US" altLang="zh-TW"/>
          </a:p>
        </p:txBody>
      </p:sp>
      <p:pic>
        <p:nvPicPr>
          <p:cNvPr id="6" name="圖片 5">
            <a:extLst>
              <a:ext uri="{FF2B5EF4-FFF2-40B4-BE49-F238E27FC236}">
                <a16:creationId xmlns:a16="http://schemas.microsoft.com/office/drawing/2014/main" id="{E6F5266E-91B7-47A7-ADC4-9474557A13B8}"/>
              </a:ext>
            </a:extLst>
          </p:cNvPr>
          <p:cNvPicPr>
            <a:picLocks noChangeAspect="1"/>
          </p:cNvPicPr>
          <p:nvPr/>
        </p:nvPicPr>
        <p:blipFill>
          <a:blip r:embed="rId3"/>
          <a:stretch>
            <a:fillRect/>
          </a:stretch>
        </p:blipFill>
        <p:spPr>
          <a:xfrm>
            <a:off x="1785298" y="2593451"/>
            <a:ext cx="2593662" cy="3878182"/>
          </a:xfrm>
          <a:prstGeom prst="rect">
            <a:avLst/>
          </a:prstGeom>
        </p:spPr>
      </p:pic>
      <p:pic>
        <p:nvPicPr>
          <p:cNvPr id="8" name="圖片 7">
            <a:extLst>
              <a:ext uri="{FF2B5EF4-FFF2-40B4-BE49-F238E27FC236}">
                <a16:creationId xmlns:a16="http://schemas.microsoft.com/office/drawing/2014/main" id="{F1FEC4B3-E14B-4773-A552-8D6F4628306F}"/>
              </a:ext>
            </a:extLst>
          </p:cNvPr>
          <p:cNvPicPr>
            <a:picLocks noChangeAspect="1"/>
          </p:cNvPicPr>
          <p:nvPr/>
        </p:nvPicPr>
        <p:blipFill>
          <a:blip r:embed="rId4"/>
          <a:stretch>
            <a:fillRect/>
          </a:stretch>
        </p:blipFill>
        <p:spPr>
          <a:xfrm>
            <a:off x="7813042" y="2593451"/>
            <a:ext cx="2593662" cy="3878182"/>
          </a:xfrm>
          <a:prstGeom prst="rect">
            <a:avLst/>
          </a:prstGeom>
        </p:spPr>
      </p:pic>
      <p:sp>
        <p:nvSpPr>
          <p:cNvPr id="9" name="矩形 8">
            <a:extLst>
              <a:ext uri="{FF2B5EF4-FFF2-40B4-BE49-F238E27FC236}">
                <a16:creationId xmlns:a16="http://schemas.microsoft.com/office/drawing/2014/main" id="{1C053727-0949-4E4A-A271-F98E637467D8}"/>
              </a:ext>
            </a:extLst>
          </p:cNvPr>
          <p:cNvSpPr/>
          <p:nvPr/>
        </p:nvSpPr>
        <p:spPr bwMode="auto">
          <a:xfrm>
            <a:off x="3003711" y="3613666"/>
            <a:ext cx="330205" cy="33857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矩形 9">
            <a:extLst>
              <a:ext uri="{FF2B5EF4-FFF2-40B4-BE49-F238E27FC236}">
                <a16:creationId xmlns:a16="http://schemas.microsoft.com/office/drawing/2014/main" id="{3DF8B070-F6C2-453F-99DC-15176B2BE88E}"/>
              </a:ext>
            </a:extLst>
          </p:cNvPr>
          <p:cNvSpPr/>
          <p:nvPr/>
        </p:nvSpPr>
        <p:spPr bwMode="auto">
          <a:xfrm>
            <a:off x="8534400" y="3616960"/>
            <a:ext cx="575473" cy="6705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1" name="矩形 10">
            <a:extLst>
              <a:ext uri="{FF2B5EF4-FFF2-40B4-BE49-F238E27FC236}">
                <a16:creationId xmlns:a16="http://schemas.microsoft.com/office/drawing/2014/main" id="{A94377D9-C225-4D54-80F5-FFB3ED862DC8}"/>
              </a:ext>
            </a:extLst>
          </p:cNvPr>
          <p:cNvSpPr/>
          <p:nvPr/>
        </p:nvSpPr>
        <p:spPr bwMode="auto">
          <a:xfrm>
            <a:off x="9286240" y="5648959"/>
            <a:ext cx="575473" cy="54864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2" name="矩形 11">
            <a:extLst>
              <a:ext uri="{FF2B5EF4-FFF2-40B4-BE49-F238E27FC236}">
                <a16:creationId xmlns:a16="http://schemas.microsoft.com/office/drawing/2014/main" id="{311646EA-E61E-4466-89F9-D4BF289F7B4E}"/>
              </a:ext>
            </a:extLst>
          </p:cNvPr>
          <p:cNvSpPr/>
          <p:nvPr/>
        </p:nvSpPr>
        <p:spPr bwMode="auto">
          <a:xfrm>
            <a:off x="3061809" y="5679439"/>
            <a:ext cx="575473" cy="54864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3" name="文字方塊 12">
            <a:extLst>
              <a:ext uri="{FF2B5EF4-FFF2-40B4-BE49-F238E27FC236}">
                <a16:creationId xmlns:a16="http://schemas.microsoft.com/office/drawing/2014/main" id="{D04DA70B-8EF2-4DDD-B98F-C31221574B73}"/>
              </a:ext>
            </a:extLst>
          </p:cNvPr>
          <p:cNvSpPr txBox="1"/>
          <p:nvPr/>
        </p:nvSpPr>
        <p:spPr>
          <a:xfrm>
            <a:off x="4932211" y="3429000"/>
            <a:ext cx="2327579" cy="369332"/>
          </a:xfrm>
          <a:prstGeom prst="rect">
            <a:avLst/>
          </a:prstGeom>
          <a:noFill/>
        </p:spPr>
        <p:txBody>
          <a:bodyPr wrap="square" rtlCol="0">
            <a:spAutoFit/>
          </a:bodyPr>
          <a:lstStyle/>
          <a:p>
            <a:pPr algn="ctr"/>
            <a:r>
              <a:rPr lang="en-US" altLang="zh-TW" dirty="0"/>
              <a:t>Different ear shapes</a:t>
            </a:r>
            <a:endParaRPr lang="zh-TW" altLang="en-US" dirty="0"/>
          </a:p>
        </p:txBody>
      </p:sp>
      <p:sp>
        <p:nvSpPr>
          <p:cNvPr id="14" name="文字方塊 13">
            <a:extLst>
              <a:ext uri="{FF2B5EF4-FFF2-40B4-BE49-F238E27FC236}">
                <a16:creationId xmlns:a16="http://schemas.microsoft.com/office/drawing/2014/main" id="{902C5E90-4188-4436-BA0A-C2850D1F8658}"/>
              </a:ext>
            </a:extLst>
          </p:cNvPr>
          <p:cNvSpPr txBox="1"/>
          <p:nvPr/>
        </p:nvSpPr>
        <p:spPr>
          <a:xfrm>
            <a:off x="4947302" y="5787468"/>
            <a:ext cx="2466727" cy="369332"/>
          </a:xfrm>
          <a:prstGeom prst="rect">
            <a:avLst/>
          </a:prstGeom>
          <a:noFill/>
        </p:spPr>
        <p:txBody>
          <a:bodyPr wrap="square" rtlCol="0">
            <a:spAutoFit/>
          </a:bodyPr>
          <a:lstStyle/>
          <a:p>
            <a:pPr algn="ctr"/>
            <a:r>
              <a:rPr lang="en-US" altLang="zh-TW" dirty="0"/>
              <a:t>Different paw shapes</a:t>
            </a:r>
            <a:endParaRPr lang="zh-TW" altLang="en-US" dirty="0"/>
          </a:p>
        </p:txBody>
      </p:sp>
      <p:sp>
        <p:nvSpPr>
          <p:cNvPr id="15" name="文字方塊 14">
            <a:extLst>
              <a:ext uri="{FF2B5EF4-FFF2-40B4-BE49-F238E27FC236}">
                <a16:creationId xmlns:a16="http://schemas.microsoft.com/office/drawing/2014/main" id="{60534060-4F4A-4C60-835C-B5708F0A44B6}"/>
              </a:ext>
            </a:extLst>
          </p:cNvPr>
          <p:cNvSpPr txBox="1"/>
          <p:nvPr/>
        </p:nvSpPr>
        <p:spPr>
          <a:xfrm>
            <a:off x="4997560" y="4710508"/>
            <a:ext cx="2196880" cy="369332"/>
          </a:xfrm>
          <a:prstGeom prst="rect">
            <a:avLst/>
          </a:prstGeom>
          <a:noFill/>
        </p:spPr>
        <p:txBody>
          <a:bodyPr wrap="square" rtlCol="0">
            <a:spAutoFit/>
          </a:bodyPr>
          <a:lstStyle/>
          <a:p>
            <a:pPr algn="ctr"/>
            <a:r>
              <a:rPr lang="en-US" altLang="zh-TW" dirty="0"/>
              <a:t>Different body size</a:t>
            </a:r>
            <a:endParaRPr lang="zh-TW" altLang="en-US" dirty="0"/>
          </a:p>
        </p:txBody>
      </p:sp>
      <p:cxnSp>
        <p:nvCxnSpPr>
          <p:cNvPr id="17" name="直線單箭頭接點 16">
            <a:extLst>
              <a:ext uri="{FF2B5EF4-FFF2-40B4-BE49-F238E27FC236}">
                <a16:creationId xmlns:a16="http://schemas.microsoft.com/office/drawing/2014/main" id="{066384BF-CE87-4229-9DE0-310C4818C333}"/>
              </a:ext>
            </a:extLst>
          </p:cNvPr>
          <p:cNvCxnSpPr>
            <a:cxnSpLocks/>
            <a:stCxn id="13" idx="1"/>
            <a:endCxn id="9" idx="3"/>
          </p:cNvCxnSpPr>
          <p:nvPr/>
        </p:nvCxnSpPr>
        <p:spPr bwMode="auto">
          <a:xfrm flipH="1">
            <a:off x="3333916" y="3613666"/>
            <a:ext cx="1598295" cy="169287"/>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20" name="直線單箭頭接點 19">
            <a:extLst>
              <a:ext uri="{FF2B5EF4-FFF2-40B4-BE49-F238E27FC236}">
                <a16:creationId xmlns:a16="http://schemas.microsoft.com/office/drawing/2014/main" id="{C79E9DA2-2A8A-4C07-9A85-22D31D2ABC0D}"/>
              </a:ext>
            </a:extLst>
          </p:cNvPr>
          <p:cNvCxnSpPr>
            <a:cxnSpLocks/>
            <a:stCxn id="13" idx="3"/>
            <a:endCxn id="10" idx="1"/>
          </p:cNvCxnSpPr>
          <p:nvPr/>
        </p:nvCxnSpPr>
        <p:spPr bwMode="auto">
          <a:xfrm>
            <a:off x="7259790" y="3613666"/>
            <a:ext cx="1274610" cy="338574"/>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23" name="直線單箭頭接點 22">
            <a:extLst>
              <a:ext uri="{FF2B5EF4-FFF2-40B4-BE49-F238E27FC236}">
                <a16:creationId xmlns:a16="http://schemas.microsoft.com/office/drawing/2014/main" id="{B63F6690-A5E5-44C5-9CB7-FBF7CE9A2B67}"/>
              </a:ext>
            </a:extLst>
          </p:cNvPr>
          <p:cNvCxnSpPr>
            <a:cxnSpLocks/>
            <a:stCxn id="14" idx="3"/>
            <a:endCxn id="11" idx="1"/>
          </p:cNvCxnSpPr>
          <p:nvPr/>
        </p:nvCxnSpPr>
        <p:spPr bwMode="auto">
          <a:xfrm flipV="1">
            <a:off x="7414029" y="5923280"/>
            <a:ext cx="1872211" cy="48854"/>
          </a:xfrm>
          <a:prstGeom prst="straightConnector1">
            <a:avLst/>
          </a:prstGeom>
          <a:solidFill>
            <a:schemeClr val="accent1"/>
          </a:solidFill>
          <a:ln w="19050" cap="flat" cmpd="sng" algn="ctr">
            <a:solidFill>
              <a:srgbClr val="00B0F0"/>
            </a:solidFill>
            <a:prstDash val="solid"/>
            <a:round/>
            <a:headEnd type="none" w="med" len="med"/>
            <a:tailEnd type="triangle"/>
          </a:ln>
          <a:effectLst/>
        </p:spPr>
      </p:cxnSp>
      <p:cxnSp>
        <p:nvCxnSpPr>
          <p:cNvPr id="26" name="直線單箭頭接點 25">
            <a:extLst>
              <a:ext uri="{FF2B5EF4-FFF2-40B4-BE49-F238E27FC236}">
                <a16:creationId xmlns:a16="http://schemas.microsoft.com/office/drawing/2014/main" id="{495C08C8-0ECE-405D-9501-AA542D73FB31}"/>
              </a:ext>
            </a:extLst>
          </p:cNvPr>
          <p:cNvCxnSpPr>
            <a:cxnSpLocks/>
            <a:stCxn id="14" idx="1"/>
            <a:endCxn id="12" idx="3"/>
          </p:cNvCxnSpPr>
          <p:nvPr/>
        </p:nvCxnSpPr>
        <p:spPr bwMode="auto">
          <a:xfrm flipH="1" flipV="1">
            <a:off x="3637282" y="5953760"/>
            <a:ext cx="1310020" cy="18374"/>
          </a:xfrm>
          <a:prstGeom prst="straightConnector1">
            <a:avLst/>
          </a:prstGeom>
          <a:solidFill>
            <a:schemeClr val="accent1"/>
          </a:solidFill>
          <a:ln w="19050" cap="flat" cmpd="sng" algn="ctr">
            <a:solidFill>
              <a:srgbClr val="00B0F0"/>
            </a:solidFill>
            <a:prstDash val="solid"/>
            <a:round/>
            <a:headEnd type="none" w="med" len="med"/>
            <a:tailEnd type="triangle"/>
          </a:ln>
          <a:effectLst/>
        </p:spPr>
      </p:cxnSp>
      <p:cxnSp>
        <p:nvCxnSpPr>
          <p:cNvPr id="29" name="直線單箭頭接點 28">
            <a:extLst>
              <a:ext uri="{FF2B5EF4-FFF2-40B4-BE49-F238E27FC236}">
                <a16:creationId xmlns:a16="http://schemas.microsoft.com/office/drawing/2014/main" id="{27F09ABD-A13D-48BE-97F2-1AEBAB03E2B9}"/>
              </a:ext>
            </a:extLst>
          </p:cNvPr>
          <p:cNvCxnSpPr>
            <a:cxnSpLocks/>
            <a:stCxn id="15" idx="1"/>
          </p:cNvCxnSpPr>
          <p:nvPr/>
        </p:nvCxnSpPr>
        <p:spPr bwMode="auto">
          <a:xfrm flipH="1" flipV="1">
            <a:off x="3820160" y="4879795"/>
            <a:ext cx="1177400" cy="15379"/>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33" name="直線單箭頭接點 32">
            <a:extLst>
              <a:ext uri="{FF2B5EF4-FFF2-40B4-BE49-F238E27FC236}">
                <a16:creationId xmlns:a16="http://schemas.microsoft.com/office/drawing/2014/main" id="{17ECEEC1-D64D-4914-BA04-5160230ED309}"/>
              </a:ext>
            </a:extLst>
          </p:cNvPr>
          <p:cNvCxnSpPr>
            <a:cxnSpLocks/>
            <a:stCxn id="15" idx="3"/>
          </p:cNvCxnSpPr>
          <p:nvPr/>
        </p:nvCxnSpPr>
        <p:spPr bwMode="auto">
          <a:xfrm>
            <a:off x="7194440" y="4895174"/>
            <a:ext cx="1339960" cy="74414"/>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spTree>
    <p:extLst>
      <p:ext uri="{BB962C8B-B14F-4D97-AF65-F5344CB8AC3E}">
        <p14:creationId xmlns:p14="http://schemas.microsoft.com/office/powerpoint/2010/main" val="195421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B80AE4-204A-4B65-A69A-DE93FAFDBBBB}"/>
              </a:ext>
            </a:extLst>
          </p:cNvPr>
          <p:cNvSpPr>
            <a:spLocks noGrp="1"/>
          </p:cNvSpPr>
          <p:nvPr>
            <p:ph type="title"/>
          </p:nvPr>
        </p:nvSpPr>
        <p:spPr/>
        <p:txBody>
          <a:bodyPr/>
          <a:lstStyle/>
          <a:p>
            <a:r>
              <a:rPr lang="en-US" altLang="zh-TW" dirty="0"/>
              <a:t>How Do We Get Features From An Image?</a:t>
            </a:r>
            <a:endParaRPr lang="zh-TW" altLang="en-US" dirty="0"/>
          </a:p>
        </p:txBody>
      </p:sp>
      <p:sp>
        <p:nvSpPr>
          <p:cNvPr id="4" name="投影片編號版面配置區 3">
            <a:extLst>
              <a:ext uri="{FF2B5EF4-FFF2-40B4-BE49-F238E27FC236}">
                <a16:creationId xmlns:a16="http://schemas.microsoft.com/office/drawing/2014/main" id="{3329E461-B948-4162-B77F-ADCCCE41BCD0}"/>
              </a:ext>
            </a:extLst>
          </p:cNvPr>
          <p:cNvSpPr>
            <a:spLocks noGrp="1"/>
          </p:cNvSpPr>
          <p:nvPr>
            <p:ph type="sldNum" sz="quarter" idx="10"/>
          </p:nvPr>
        </p:nvSpPr>
        <p:spPr/>
        <p:txBody>
          <a:bodyPr/>
          <a:lstStyle/>
          <a:p>
            <a:pPr>
              <a:defRPr/>
            </a:pPr>
            <a:fld id="{CF627BE3-1269-44D5-A349-82FD5D94EBD8}" type="slidenum">
              <a:rPr lang="en-US" altLang="zh-TW" smtClean="0"/>
              <a:pPr>
                <a:defRPr/>
              </a:pPr>
              <a:t>12</a:t>
            </a:fld>
            <a:endParaRPr lang="en-US" altLang="zh-TW"/>
          </a:p>
        </p:txBody>
      </p:sp>
      <p:sp>
        <p:nvSpPr>
          <p:cNvPr id="7" name="內容版面配置區 6">
            <a:extLst>
              <a:ext uri="{FF2B5EF4-FFF2-40B4-BE49-F238E27FC236}">
                <a16:creationId xmlns:a16="http://schemas.microsoft.com/office/drawing/2014/main" id="{11A14F16-9D1A-457C-8380-5950EC36C36B}"/>
              </a:ext>
            </a:extLst>
          </p:cNvPr>
          <p:cNvSpPr>
            <a:spLocks noGrp="1"/>
          </p:cNvSpPr>
          <p:nvPr>
            <p:ph idx="1"/>
          </p:nvPr>
        </p:nvSpPr>
        <p:spPr/>
        <p:txBody>
          <a:bodyPr/>
          <a:lstStyle/>
          <a:p>
            <a:r>
              <a:rPr lang="en-US" altLang="zh-TW" sz="2800" dirty="0"/>
              <a:t>With </a:t>
            </a:r>
            <a:r>
              <a:rPr lang="en-US" altLang="zh-TW" sz="2800" b="1" dirty="0"/>
              <a:t>convolution</a:t>
            </a:r>
            <a:r>
              <a:rPr lang="en-US" altLang="zh-TW" sz="2800" dirty="0"/>
              <a:t>, we can extract low to high-level features from within an image</a:t>
            </a:r>
            <a:endParaRPr lang="zh-TW" altLang="en-US" sz="2800" dirty="0"/>
          </a:p>
        </p:txBody>
      </p:sp>
      <p:pic>
        <p:nvPicPr>
          <p:cNvPr id="9" name="圖片 8">
            <a:extLst>
              <a:ext uri="{FF2B5EF4-FFF2-40B4-BE49-F238E27FC236}">
                <a16:creationId xmlns:a16="http://schemas.microsoft.com/office/drawing/2014/main" id="{A594D001-87A2-4AF9-BDBC-FBDDB884406D}"/>
              </a:ext>
            </a:extLst>
          </p:cNvPr>
          <p:cNvPicPr>
            <a:picLocks noChangeAspect="1"/>
          </p:cNvPicPr>
          <p:nvPr/>
        </p:nvPicPr>
        <p:blipFill>
          <a:blip r:embed="rId3"/>
          <a:stretch>
            <a:fillRect/>
          </a:stretch>
        </p:blipFill>
        <p:spPr>
          <a:xfrm>
            <a:off x="1562108" y="3040489"/>
            <a:ext cx="8824283" cy="2820877"/>
          </a:xfrm>
          <a:prstGeom prst="rect">
            <a:avLst/>
          </a:prstGeom>
        </p:spPr>
      </p:pic>
    </p:spTree>
    <p:extLst>
      <p:ext uri="{BB962C8B-B14F-4D97-AF65-F5344CB8AC3E}">
        <p14:creationId xmlns:p14="http://schemas.microsoft.com/office/powerpoint/2010/main" val="111949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784FF58A-94F0-4E11-ABDB-EE7FB7DAC07C}"/>
              </a:ext>
            </a:extLst>
          </p:cNvPr>
          <p:cNvGraphicFramePr>
            <a:graphicFrameLocks noGrp="1"/>
          </p:cNvGraphicFramePr>
          <p:nvPr>
            <p:extLst>
              <p:ext uri="{D42A27DB-BD31-4B8C-83A1-F6EECF244321}">
                <p14:modId xmlns:p14="http://schemas.microsoft.com/office/powerpoint/2010/main" val="1381917894"/>
              </p:ext>
            </p:extLst>
          </p:nvPr>
        </p:nvGraphicFramePr>
        <p:xfrm>
          <a:off x="1172903" y="2405269"/>
          <a:ext cx="2415270" cy="2500040"/>
        </p:xfrm>
        <a:graphic>
          <a:graphicData uri="http://schemas.openxmlformats.org/drawingml/2006/table">
            <a:tbl>
              <a:tblPr firstRow="1" bandRow="1">
                <a:tableStyleId>{F5AB1C69-6EDB-4FF4-983F-18BD219EF322}</a:tableStyleId>
              </a:tblPr>
              <a:tblGrid>
                <a:gridCol w="483054">
                  <a:extLst>
                    <a:ext uri="{9D8B030D-6E8A-4147-A177-3AD203B41FA5}">
                      <a16:colId xmlns:a16="http://schemas.microsoft.com/office/drawing/2014/main" val="2345746553"/>
                    </a:ext>
                  </a:extLst>
                </a:gridCol>
                <a:gridCol w="483054">
                  <a:extLst>
                    <a:ext uri="{9D8B030D-6E8A-4147-A177-3AD203B41FA5}">
                      <a16:colId xmlns:a16="http://schemas.microsoft.com/office/drawing/2014/main" val="1831748023"/>
                    </a:ext>
                  </a:extLst>
                </a:gridCol>
                <a:gridCol w="483054">
                  <a:extLst>
                    <a:ext uri="{9D8B030D-6E8A-4147-A177-3AD203B41FA5}">
                      <a16:colId xmlns:a16="http://schemas.microsoft.com/office/drawing/2014/main" val="4113643030"/>
                    </a:ext>
                  </a:extLst>
                </a:gridCol>
                <a:gridCol w="483054">
                  <a:extLst>
                    <a:ext uri="{9D8B030D-6E8A-4147-A177-3AD203B41FA5}">
                      <a16:colId xmlns:a16="http://schemas.microsoft.com/office/drawing/2014/main" val="463726006"/>
                    </a:ext>
                  </a:extLst>
                </a:gridCol>
                <a:gridCol w="483054">
                  <a:extLst>
                    <a:ext uri="{9D8B030D-6E8A-4147-A177-3AD203B41FA5}">
                      <a16:colId xmlns:a16="http://schemas.microsoft.com/office/drawing/2014/main" val="1873605286"/>
                    </a:ext>
                  </a:extLst>
                </a:gridCol>
              </a:tblGrid>
              <a:tr h="500008">
                <a:tc>
                  <a:txBody>
                    <a:bodyPr/>
                    <a:lstStyle/>
                    <a:p>
                      <a:pPr algn="ctr"/>
                      <a:r>
                        <a:rPr lang="en-US" altLang="zh-TW" sz="1400" b="0" kern="1200" dirty="0">
                          <a:solidFill>
                            <a:schemeClr val="tx1"/>
                          </a:solidFill>
                          <a:latin typeface="+mn-lt"/>
                          <a:ea typeface="+mn-ea"/>
                          <a:cs typeface="+mn-cs"/>
                        </a:rPr>
                        <a:t>120</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b="0" kern="1200" dirty="0">
                          <a:solidFill>
                            <a:schemeClr val="tx1"/>
                          </a:solidFill>
                          <a:latin typeface="+mn-lt"/>
                          <a:ea typeface="+mn-ea"/>
                          <a:cs typeface="+mn-cs"/>
                        </a:rPr>
                        <a:t>126</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b="0" kern="1200" dirty="0">
                          <a:solidFill>
                            <a:schemeClr val="tx1"/>
                          </a:solidFill>
                          <a:latin typeface="+mn-lt"/>
                          <a:ea typeface="+mn-ea"/>
                          <a:cs typeface="+mn-cs"/>
                        </a:rPr>
                        <a:t>5</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b="0" dirty="0">
                          <a:solidFill>
                            <a:schemeClr val="tx1"/>
                          </a:solidFill>
                        </a:rPr>
                        <a:t>17</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b="0" dirty="0">
                          <a:solidFill>
                            <a:schemeClr val="tx1"/>
                          </a:solidFill>
                        </a:rPr>
                        <a:t>162</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2038266792"/>
                  </a:ext>
                </a:extLst>
              </a:tr>
              <a:tr h="500008">
                <a:tc>
                  <a:txBody>
                    <a:bodyPr/>
                    <a:lstStyle/>
                    <a:p>
                      <a:pPr algn="ctr"/>
                      <a:r>
                        <a:rPr lang="en-US" altLang="zh-TW" sz="1400" kern="1200" dirty="0">
                          <a:solidFill>
                            <a:schemeClr val="dk1"/>
                          </a:solidFill>
                          <a:latin typeface="+mn-lt"/>
                          <a:ea typeface="+mn-ea"/>
                          <a:cs typeface="+mn-cs"/>
                        </a:rPr>
                        <a:t>51</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kern="1200" dirty="0">
                          <a:solidFill>
                            <a:schemeClr val="dk1"/>
                          </a:solidFill>
                          <a:latin typeface="+mn-lt"/>
                          <a:ea typeface="+mn-ea"/>
                          <a:cs typeface="+mn-cs"/>
                        </a:rPr>
                        <a:t>100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kern="1200" dirty="0">
                          <a:solidFill>
                            <a:schemeClr val="dk1"/>
                          </a:solidFill>
                          <a:latin typeface="+mn-lt"/>
                          <a:ea typeface="+mn-ea"/>
                          <a:cs typeface="+mn-cs"/>
                        </a:rPr>
                        <a:t>28</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39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99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29590242"/>
                  </a:ext>
                </a:extLst>
              </a:tr>
              <a:tr h="500008">
                <a:tc>
                  <a:txBody>
                    <a:bodyPr/>
                    <a:lstStyle/>
                    <a:p>
                      <a:pPr algn="ctr"/>
                      <a:r>
                        <a:rPr lang="en-US" altLang="zh-TW" sz="1400" kern="1200" dirty="0">
                          <a:solidFill>
                            <a:schemeClr val="dk1"/>
                          </a:solidFill>
                          <a:latin typeface="+mn-lt"/>
                          <a:ea typeface="+mn-ea"/>
                          <a:cs typeface="+mn-cs"/>
                        </a:rPr>
                        <a:t>22</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kern="1200" dirty="0">
                          <a:solidFill>
                            <a:schemeClr val="dk1"/>
                          </a:solidFill>
                          <a:latin typeface="+mn-lt"/>
                          <a:ea typeface="+mn-ea"/>
                          <a:cs typeface="+mn-cs"/>
                        </a:rPr>
                        <a:t>75</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kern="1200" dirty="0">
                          <a:solidFill>
                            <a:schemeClr val="dk1"/>
                          </a:solidFill>
                          <a:latin typeface="+mn-lt"/>
                          <a:ea typeface="+mn-ea"/>
                          <a:cs typeface="+mn-cs"/>
                        </a:rPr>
                        <a:t>66</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41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523584988"/>
                  </a:ext>
                </a:extLst>
              </a:tr>
              <a:tr h="500008">
                <a:tc>
                  <a:txBody>
                    <a:bodyPr/>
                    <a:lstStyle/>
                    <a:p>
                      <a:pPr algn="ctr"/>
                      <a:r>
                        <a:rPr lang="en-US" altLang="zh-TW" sz="1400" dirty="0"/>
                        <a:t>226</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81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160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89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27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1646538057"/>
                  </a:ext>
                </a:extLst>
              </a:tr>
              <a:tr h="500008">
                <a:tc>
                  <a:txBody>
                    <a:bodyPr/>
                    <a:lstStyle/>
                    <a:p>
                      <a:pPr algn="ctr"/>
                      <a:r>
                        <a:rPr lang="en-US" altLang="zh-TW" sz="1400" dirty="0"/>
                        <a:t>74</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13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133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137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r>
                        <a:rPr lang="en-US" altLang="zh-TW" sz="1400" dirty="0"/>
                        <a:t>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4207747831"/>
                  </a:ext>
                </a:extLst>
              </a:tr>
            </a:tbl>
          </a:graphicData>
        </a:graphic>
      </p:graphicFrame>
      <p:sp>
        <p:nvSpPr>
          <p:cNvPr id="2" name="標題 1">
            <a:extLst>
              <a:ext uri="{FF2B5EF4-FFF2-40B4-BE49-F238E27FC236}">
                <a16:creationId xmlns:a16="http://schemas.microsoft.com/office/drawing/2014/main" id="{60B80AE4-204A-4B65-A69A-DE93FAFDBBBB}"/>
              </a:ext>
            </a:extLst>
          </p:cNvPr>
          <p:cNvSpPr>
            <a:spLocks noGrp="1"/>
          </p:cNvSpPr>
          <p:nvPr>
            <p:ph type="title"/>
          </p:nvPr>
        </p:nvSpPr>
        <p:spPr/>
        <p:txBody>
          <a:bodyPr/>
          <a:lstStyle/>
          <a:p>
            <a:r>
              <a:rPr lang="en-US" altLang="zh-TW" dirty="0"/>
              <a:t>What is Convolution?</a:t>
            </a:r>
            <a:endParaRPr lang="zh-TW" altLang="en-US" dirty="0"/>
          </a:p>
        </p:txBody>
      </p:sp>
      <p:sp>
        <p:nvSpPr>
          <p:cNvPr id="4" name="投影片編號版面配置區 3">
            <a:extLst>
              <a:ext uri="{FF2B5EF4-FFF2-40B4-BE49-F238E27FC236}">
                <a16:creationId xmlns:a16="http://schemas.microsoft.com/office/drawing/2014/main" id="{3329E461-B948-4162-B77F-ADCCCE41BCD0}"/>
              </a:ext>
            </a:extLst>
          </p:cNvPr>
          <p:cNvSpPr>
            <a:spLocks noGrp="1"/>
          </p:cNvSpPr>
          <p:nvPr>
            <p:ph type="sldNum" sz="quarter" idx="10"/>
          </p:nvPr>
        </p:nvSpPr>
        <p:spPr/>
        <p:txBody>
          <a:bodyPr/>
          <a:lstStyle/>
          <a:p>
            <a:pPr>
              <a:defRPr/>
            </a:pPr>
            <a:fld id="{CF627BE3-1269-44D5-A349-82FD5D94EBD8}" type="slidenum">
              <a:rPr lang="en-US" altLang="zh-TW" smtClean="0"/>
              <a:pPr>
                <a:defRPr/>
              </a:pPr>
              <a:t>13</a:t>
            </a:fld>
            <a:endParaRPr lang="en-US" altLang="zh-TW"/>
          </a:p>
        </p:txBody>
      </p:sp>
      <p:graphicFrame>
        <p:nvGraphicFramePr>
          <p:cNvPr id="13" name="表格 12">
            <a:extLst>
              <a:ext uri="{FF2B5EF4-FFF2-40B4-BE49-F238E27FC236}">
                <a16:creationId xmlns:a16="http://schemas.microsoft.com/office/drawing/2014/main" id="{BB8D73FA-C72B-43C0-8676-6EF7B53D93B4}"/>
              </a:ext>
            </a:extLst>
          </p:cNvPr>
          <p:cNvGraphicFramePr>
            <a:graphicFrameLocks noGrp="1"/>
          </p:cNvGraphicFramePr>
          <p:nvPr>
            <p:extLst>
              <p:ext uri="{D42A27DB-BD31-4B8C-83A1-F6EECF244321}">
                <p14:modId xmlns:p14="http://schemas.microsoft.com/office/powerpoint/2010/main" val="3554285815"/>
              </p:ext>
            </p:extLst>
          </p:nvPr>
        </p:nvGraphicFramePr>
        <p:xfrm>
          <a:off x="847262" y="2628499"/>
          <a:ext cx="2415270" cy="2500040"/>
        </p:xfrm>
        <a:graphic>
          <a:graphicData uri="http://schemas.openxmlformats.org/drawingml/2006/table">
            <a:tbl>
              <a:tblPr firstRow="1" bandRow="1">
                <a:tableStyleId>{F5AB1C69-6EDB-4FF4-983F-18BD219EF322}</a:tableStyleId>
              </a:tblPr>
              <a:tblGrid>
                <a:gridCol w="483054">
                  <a:extLst>
                    <a:ext uri="{9D8B030D-6E8A-4147-A177-3AD203B41FA5}">
                      <a16:colId xmlns:a16="http://schemas.microsoft.com/office/drawing/2014/main" val="2345746553"/>
                    </a:ext>
                  </a:extLst>
                </a:gridCol>
                <a:gridCol w="483054">
                  <a:extLst>
                    <a:ext uri="{9D8B030D-6E8A-4147-A177-3AD203B41FA5}">
                      <a16:colId xmlns:a16="http://schemas.microsoft.com/office/drawing/2014/main" val="1831748023"/>
                    </a:ext>
                  </a:extLst>
                </a:gridCol>
                <a:gridCol w="483054">
                  <a:extLst>
                    <a:ext uri="{9D8B030D-6E8A-4147-A177-3AD203B41FA5}">
                      <a16:colId xmlns:a16="http://schemas.microsoft.com/office/drawing/2014/main" val="4113643030"/>
                    </a:ext>
                  </a:extLst>
                </a:gridCol>
                <a:gridCol w="483054">
                  <a:extLst>
                    <a:ext uri="{9D8B030D-6E8A-4147-A177-3AD203B41FA5}">
                      <a16:colId xmlns:a16="http://schemas.microsoft.com/office/drawing/2014/main" val="463726006"/>
                    </a:ext>
                  </a:extLst>
                </a:gridCol>
                <a:gridCol w="483054">
                  <a:extLst>
                    <a:ext uri="{9D8B030D-6E8A-4147-A177-3AD203B41FA5}">
                      <a16:colId xmlns:a16="http://schemas.microsoft.com/office/drawing/2014/main" val="1873605286"/>
                    </a:ext>
                  </a:extLst>
                </a:gridCol>
              </a:tblGrid>
              <a:tr h="500008">
                <a:tc>
                  <a:txBody>
                    <a:bodyPr/>
                    <a:lstStyle/>
                    <a:p>
                      <a:pPr algn="ctr"/>
                      <a:r>
                        <a:rPr lang="en-US" altLang="zh-TW" sz="1400" b="0" kern="1200" dirty="0">
                          <a:solidFill>
                            <a:schemeClr val="tx1"/>
                          </a:solidFill>
                          <a:latin typeface="+mn-lt"/>
                          <a:ea typeface="+mn-ea"/>
                          <a:cs typeface="+mn-cs"/>
                        </a:rPr>
                        <a:t>120</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b="0" kern="1200" dirty="0">
                          <a:solidFill>
                            <a:schemeClr val="tx1"/>
                          </a:solidFill>
                          <a:latin typeface="+mn-lt"/>
                          <a:ea typeface="+mn-ea"/>
                          <a:cs typeface="+mn-cs"/>
                        </a:rPr>
                        <a:t>126</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b="0" kern="1200" dirty="0">
                          <a:solidFill>
                            <a:schemeClr val="tx1"/>
                          </a:solidFill>
                          <a:latin typeface="+mn-lt"/>
                          <a:ea typeface="+mn-ea"/>
                          <a:cs typeface="+mn-cs"/>
                        </a:rPr>
                        <a:t>5</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b="0" dirty="0">
                          <a:solidFill>
                            <a:schemeClr val="tx1"/>
                          </a:solidFill>
                        </a:rPr>
                        <a:t>17</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b="0" dirty="0">
                          <a:solidFill>
                            <a:schemeClr val="tx1"/>
                          </a:solidFill>
                        </a:rPr>
                        <a:t>162</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038266792"/>
                  </a:ext>
                </a:extLst>
              </a:tr>
              <a:tr h="500008">
                <a:tc>
                  <a:txBody>
                    <a:bodyPr/>
                    <a:lstStyle/>
                    <a:p>
                      <a:pPr algn="ctr"/>
                      <a:r>
                        <a:rPr lang="en-US" altLang="zh-TW" sz="1400" kern="1200" dirty="0">
                          <a:solidFill>
                            <a:schemeClr val="dk1"/>
                          </a:solidFill>
                          <a:latin typeface="+mn-lt"/>
                          <a:ea typeface="+mn-ea"/>
                          <a:cs typeface="+mn-cs"/>
                        </a:rPr>
                        <a:t>51</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kern="1200" dirty="0">
                          <a:solidFill>
                            <a:schemeClr val="dk1"/>
                          </a:solidFill>
                          <a:latin typeface="+mn-lt"/>
                          <a:ea typeface="+mn-ea"/>
                          <a:cs typeface="+mn-cs"/>
                        </a:rPr>
                        <a:t>100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kern="1200" dirty="0">
                          <a:solidFill>
                            <a:schemeClr val="dk1"/>
                          </a:solidFill>
                          <a:latin typeface="+mn-lt"/>
                          <a:ea typeface="+mn-ea"/>
                          <a:cs typeface="+mn-cs"/>
                        </a:rPr>
                        <a:t>28</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39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99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9590242"/>
                  </a:ext>
                </a:extLst>
              </a:tr>
              <a:tr h="500008">
                <a:tc>
                  <a:txBody>
                    <a:bodyPr/>
                    <a:lstStyle/>
                    <a:p>
                      <a:pPr algn="ctr"/>
                      <a:r>
                        <a:rPr lang="en-US" altLang="zh-TW" sz="1400" kern="1200" dirty="0">
                          <a:solidFill>
                            <a:schemeClr val="dk1"/>
                          </a:solidFill>
                          <a:latin typeface="+mn-lt"/>
                          <a:ea typeface="+mn-ea"/>
                          <a:cs typeface="+mn-cs"/>
                        </a:rPr>
                        <a:t>22</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kern="1200" dirty="0">
                          <a:solidFill>
                            <a:schemeClr val="dk1"/>
                          </a:solidFill>
                          <a:latin typeface="+mn-lt"/>
                          <a:ea typeface="+mn-ea"/>
                          <a:cs typeface="+mn-cs"/>
                        </a:rPr>
                        <a:t>75</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kern="1200" dirty="0">
                          <a:solidFill>
                            <a:schemeClr val="dk1"/>
                          </a:solidFill>
                          <a:latin typeface="+mn-lt"/>
                          <a:ea typeface="+mn-ea"/>
                          <a:cs typeface="+mn-cs"/>
                        </a:rPr>
                        <a:t>66</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41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523584988"/>
                  </a:ext>
                </a:extLst>
              </a:tr>
              <a:tr h="500008">
                <a:tc>
                  <a:txBody>
                    <a:bodyPr/>
                    <a:lstStyle/>
                    <a:p>
                      <a:pPr algn="ctr"/>
                      <a:r>
                        <a:rPr lang="en-US" altLang="zh-TW" sz="1400" dirty="0"/>
                        <a:t>226</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81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160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89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27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646538057"/>
                  </a:ext>
                </a:extLst>
              </a:tr>
              <a:tr h="500008">
                <a:tc>
                  <a:txBody>
                    <a:bodyPr/>
                    <a:lstStyle/>
                    <a:p>
                      <a:pPr algn="ctr"/>
                      <a:r>
                        <a:rPr lang="en-US" altLang="zh-TW" sz="1400" dirty="0"/>
                        <a:t>74</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13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133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137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400" dirty="0"/>
                        <a:t>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207747831"/>
                  </a:ext>
                </a:extLst>
              </a:tr>
            </a:tbl>
          </a:graphicData>
        </a:graphic>
      </p:graphicFrame>
      <p:graphicFrame>
        <p:nvGraphicFramePr>
          <p:cNvPr id="5" name="表格 12">
            <a:extLst>
              <a:ext uri="{FF2B5EF4-FFF2-40B4-BE49-F238E27FC236}">
                <a16:creationId xmlns:a16="http://schemas.microsoft.com/office/drawing/2014/main" id="{C39A53CA-49DB-4567-B201-FFDCABFD9CFF}"/>
              </a:ext>
            </a:extLst>
          </p:cNvPr>
          <p:cNvGraphicFramePr>
            <a:graphicFrameLocks noGrp="1"/>
          </p:cNvGraphicFramePr>
          <p:nvPr>
            <p:extLst>
              <p:ext uri="{D42A27DB-BD31-4B8C-83A1-F6EECF244321}">
                <p14:modId xmlns:p14="http://schemas.microsoft.com/office/powerpoint/2010/main" val="3701714982"/>
              </p:ext>
            </p:extLst>
          </p:nvPr>
        </p:nvGraphicFramePr>
        <p:xfrm>
          <a:off x="521621" y="2863475"/>
          <a:ext cx="2415270" cy="2500040"/>
        </p:xfrm>
        <a:graphic>
          <a:graphicData uri="http://schemas.openxmlformats.org/drawingml/2006/table">
            <a:tbl>
              <a:tblPr firstRow="1" bandRow="1">
                <a:tableStyleId>{F5AB1C69-6EDB-4FF4-983F-18BD219EF322}</a:tableStyleId>
              </a:tblPr>
              <a:tblGrid>
                <a:gridCol w="483054">
                  <a:extLst>
                    <a:ext uri="{9D8B030D-6E8A-4147-A177-3AD203B41FA5}">
                      <a16:colId xmlns:a16="http://schemas.microsoft.com/office/drawing/2014/main" val="2345746553"/>
                    </a:ext>
                  </a:extLst>
                </a:gridCol>
                <a:gridCol w="483054">
                  <a:extLst>
                    <a:ext uri="{9D8B030D-6E8A-4147-A177-3AD203B41FA5}">
                      <a16:colId xmlns:a16="http://schemas.microsoft.com/office/drawing/2014/main" val="1831748023"/>
                    </a:ext>
                  </a:extLst>
                </a:gridCol>
                <a:gridCol w="483054">
                  <a:extLst>
                    <a:ext uri="{9D8B030D-6E8A-4147-A177-3AD203B41FA5}">
                      <a16:colId xmlns:a16="http://schemas.microsoft.com/office/drawing/2014/main" val="4113643030"/>
                    </a:ext>
                  </a:extLst>
                </a:gridCol>
                <a:gridCol w="483054">
                  <a:extLst>
                    <a:ext uri="{9D8B030D-6E8A-4147-A177-3AD203B41FA5}">
                      <a16:colId xmlns:a16="http://schemas.microsoft.com/office/drawing/2014/main" val="463726006"/>
                    </a:ext>
                  </a:extLst>
                </a:gridCol>
                <a:gridCol w="483054">
                  <a:extLst>
                    <a:ext uri="{9D8B030D-6E8A-4147-A177-3AD203B41FA5}">
                      <a16:colId xmlns:a16="http://schemas.microsoft.com/office/drawing/2014/main" val="1873605286"/>
                    </a:ext>
                  </a:extLst>
                </a:gridCol>
              </a:tblGrid>
              <a:tr h="500008">
                <a:tc>
                  <a:txBody>
                    <a:bodyPr/>
                    <a:lstStyle/>
                    <a:p>
                      <a:pPr algn="ctr"/>
                      <a:r>
                        <a:rPr lang="en-US" altLang="zh-TW" sz="1400" b="0" kern="1200" dirty="0">
                          <a:solidFill>
                            <a:schemeClr val="tx1"/>
                          </a:solidFill>
                          <a:latin typeface="+mn-lt"/>
                          <a:ea typeface="+mn-ea"/>
                          <a:cs typeface="+mn-cs"/>
                        </a:rPr>
                        <a:t>120</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b="0" kern="1200" dirty="0">
                          <a:solidFill>
                            <a:schemeClr val="tx1"/>
                          </a:solidFill>
                          <a:latin typeface="+mn-lt"/>
                          <a:ea typeface="+mn-ea"/>
                          <a:cs typeface="+mn-cs"/>
                        </a:rPr>
                        <a:t>126</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b="0" kern="1200" dirty="0">
                          <a:solidFill>
                            <a:schemeClr val="tx1"/>
                          </a:solidFill>
                          <a:latin typeface="+mn-lt"/>
                          <a:ea typeface="+mn-ea"/>
                          <a:cs typeface="+mn-cs"/>
                        </a:rPr>
                        <a:t>5</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b="0" dirty="0">
                          <a:solidFill>
                            <a:schemeClr val="tx1"/>
                          </a:solidFill>
                        </a:rPr>
                        <a:t>17</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b="0" dirty="0">
                          <a:solidFill>
                            <a:schemeClr val="tx1"/>
                          </a:solidFill>
                        </a:rPr>
                        <a:t>162</a:t>
                      </a:r>
                      <a:endParaRPr lang="zh-TW" altLang="en-US" sz="1400" b="0" dirty="0">
                        <a:solidFill>
                          <a:schemeClr val="tx1"/>
                        </a:solidFill>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extLst>
                  <a:ext uri="{0D108BD9-81ED-4DB2-BD59-A6C34878D82A}">
                    <a16:rowId xmlns:a16="http://schemas.microsoft.com/office/drawing/2014/main" val="2038266792"/>
                  </a:ext>
                </a:extLst>
              </a:tr>
              <a:tr h="500008">
                <a:tc>
                  <a:txBody>
                    <a:bodyPr/>
                    <a:lstStyle/>
                    <a:p>
                      <a:pPr algn="ctr"/>
                      <a:r>
                        <a:rPr lang="en-US" altLang="zh-TW" sz="1400" kern="1200" dirty="0">
                          <a:solidFill>
                            <a:schemeClr val="dk1"/>
                          </a:solidFill>
                          <a:latin typeface="+mn-lt"/>
                          <a:ea typeface="+mn-ea"/>
                          <a:cs typeface="+mn-cs"/>
                        </a:rPr>
                        <a:t>51</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kern="1200" dirty="0">
                          <a:solidFill>
                            <a:schemeClr val="dk1"/>
                          </a:solidFill>
                          <a:latin typeface="+mn-lt"/>
                          <a:ea typeface="+mn-ea"/>
                          <a:cs typeface="+mn-cs"/>
                        </a:rPr>
                        <a:t>100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kern="1200" dirty="0">
                          <a:solidFill>
                            <a:schemeClr val="dk1"/>
                          </a:solidFill>
                          <a:latin typeface="+mn-lt"/>
                          <a:ea typeface="+mn-ea"/>
                          <a:cs typeface="+mn-cs"/>
                        </a:rPr>
                        <a:t>28</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dirty="0"/>
                        <a:t>39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99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extLst>
                  <a:ext uri="{0D108BD9-81ED-4DB2-BD59-A6C34878D82A}">
                    <a16:rowId xmlns:a16="http://schemas.microsoft.com/office/drawing/2014/main" val="29590242"/>
                  </a:ext>
                </a:extLst>
              </a:tr>
              <a:tr h="500008">
                <a:tc>
                  <a:txBody>
                    <a:bodyPr/>
                    <a:lstStyle/>
                    <a:p>
                      <a:pPr algn="ctr"/>
                      <a:r>
                        <a:rPr lang="en-US" altLang="zh-TW" sz="1400" kern="1200" dirty="0">
                          <a:solidFill>
                            <a:schemeClr val="dk1"/>
                          </a:solidFill>
                          <a:latin typeface="+mn-lt"/>
                          <a:ea typeface="+mn-ea"/>
                          <a:cs typeface="+mn-cs"/>
                        </a:rPr>
                        <a:t>22</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kern="1200" dirty="0">
                          <a:solidFill>
                            <a:schemeClr val="dk1"/>
                          </a:solidFill>
                          <a:latin typeface="+mn-lt"/>
                          <a:ea typeface="+mn-ea"/>
                          <a:cs typeface="+mn-cs"/>
                        </a:rPr>
                        <a:t>75</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kern="1200" dirty="0">
                          <a:solidFill>
                            <a:schemeClr val="dk1"/>
                          </a:solidFill>
                          <a:latin typeface="+mn-lt"/>
                          <a:ea typeface="+mn-ea"/>
                          <a:cs typeface="+mn-cs"/>
                        </a:rPr>
                        <a:t>66</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dirty="0"/>
                        <a:t>41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extLst>
                  <a:ext uri="{0D108BD9-81ED-4DB2-BD59-A6C34878D82A}">
                    <a16:rowId xmlns:a16="http://schemas.microsoft.com/office/drawing/2014/main" val="523584988"/>
                  </a:ext>
                </a:extLst>
              </a:tr>
              <a:tr h="500008">
                <a:tc>
                  <a:txBody>
                    <a:bodyPr/>
                    <a:lstStyle/>
                    <a:p>
                      <a:pPr algn="ctr"/>
                      <a:r>
                        <a:rPr lang="en-US" altLang="zh-TW" sz="1400" dirty="0"/>
                        <a:t>226</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81</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160</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89</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27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extLst>
                  <a:ext uri="{0D108BD9-81ED-4DB2-BD59-A6C34878D82A}">
                    <a16:rowId xmlns:a16="http://schemas.microsoft.com/office/drawing/2014/main" val="1646538057"/>
                  </a:ext>
                </a:extLst>
              </a:tr>
              <a:tr h="500008">
                <a:tc>
                  <a:txBody>
                    <a:bodyPr/>
                    <a:lstStyle/>
                    <a:p>
                      <a:pPr algn="ctr"/>
                      <a:r>
                        <a:rPr lang="en-US" altLang="zh-TW" sz="1400" dirty="0"/>
                        <a:t>74</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13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133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137</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tc>
                  <a:txBody>
                    <a:bodyPr/>
                    <a:lstStyle/>
                    <a:p>
                      <a:pPr algn="ctr"/>
                      <a:r>
                        <a:rPr lang="en-US" altLang="zh-TW" sz="1400" dirty="0"/>
                        <a:t>33</a:t>
                      </a:r>
                      <a:endParaRPr lang="zh-TW" altLang="en-US" sz="1400" dirty="0"/>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5D"/>
                    </a:solidFill>
                  </a:tcPr>
                </a:tc>
                <a:extLst>
                  <a:ext uri="{0D108BD9-81ED-4DB2-BD59-A6C34878D82A}">
                    <a16:rowId xmlns:a16="http://schemas.microsoft.com/office/drawing/2014/main" val="4207747831"/>
                  </a:ext>
                </a:extLst>
              </a:tr>
            </a:tbl>
          </a:graphicData>
        </a:graphic>
      </p:graphicFrame>
      <p:graphicFrame>
        <p:nvGraphicFramePr>
          <p:cNvPr id="16" name="表格 15">
            <a:extLst>
              <a:ext uri="{FF2B5EF4-FFF2-40B4-BE49-F238E27FC236}">
                <a16:creationId xmlns:a16="http://schemas.microsoft.com/office/drawing/2014/main" id="{ADA87C07-4528-4F4E-9618-5BC32B4DC915}"/>
              </a:ext>
            </a:extLst>
          </p:cNvPr>
          <p:cNvGraphicFramePr>
            <a:graphicFrameLocks noGrp="1"/>
          </p:cNvGraphicFramePr>
          <p:nvPr>
            <p:extLst>
              <p:ext uri="{D42A27DB-BD31-4B8C-83A1-F6EECF244321}">
                <p14:modId xmlns:p14="http://schemas.microsoft.com/office/powerpoint/2010/main" val="4104384604"/>
              </p:ext>
            </p:extLst>
          </p:nvPr>
        </p:nvGraphicFramePr>
        <p:xfrm>
          <a:off x="5956852" y="3128507"/>
          <a:ext cx="1447891" cy="1500024"/>
        </p:xfrm>
        <a:graphic>
          <a:graphicData uri="http://schemas.openxmlformats.org/drawingml/2006/table">
            <a:tbl>
              <a:tblPr firstRow="1" bandRow="1">
                <a:tableStyleId>{F5AB1C69-6EDB-4FF4-983F-18BD219EF322}</a:tableStyleId>
              </a:tblPr>
              <a:tblGrid>
                <a:gridCol w="481783">
                  <a:extLst>
                    <a:ext uri="{9D8B030D-6E8A-4147-A177-3AD203B41FA5}">
                      <a16:colId xmlns:a16="http://schemas.microsoft.com/office/drawing/2014/main" val="1574583388"/>
                    </a:ext>
                  </a:extLst>
                </a:gridCol>
                <a:gridCol w="483054">
                  <a:extLst>
                    <a:ext uri="{9D8B030D-6E8A-4147-A177-3AD203B41FA5}">
                      <a16:colId xmlns:a16="http://schemas.microsoft.com/office/drawing/2014/main" val="2616184000"/>
                    </a:ext>
                  </a:extLst>
                </a:gridCol>
                <a:gridCol w="483054">
                  <a:extLst>
                    <a:ext uri="{9D8B030D-6E8A-4147-A177-3AD203B41FA5}">
                      <a16:colId xmlns:a16="http://schemas.microsoft.com/office/drawing/2014/main" val="547562207"/>
                    </a:ext>
                  </a:extLst>
                </a:gridCol>
              </a:tblGrid>
              <a:tr h="500008">
                <a:tc>
                  <a:txBody>
                    <a:bodyPr/>
                    <a:lstStyle/>
                    <a:p>
                      <a:pPr algn="ctr"/>
                      <a:r>
                        <a:rPr lang="en-US" altLang="zh-TW" sz="1400" b="0" kern="1200" dirty="0">
                          <a:solidFill>
                            <a:schemeClr val="tx1"/>
                          </a:solidFill>
                          <a:latin typeface="+mn-lt"/>
                          <a:ea typeface="+mn-ea"/>
                          <a:cs typeface="+mn-cs"/>
                        </a:rPr>
                        <a:t>1</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b="0" kern="1200" dirty="0">
                          <a:solidFill>
                            <a:schemeClr val="tx1"/>
                          </a:solidFill>
                          <a:latin typeface="+mn-lt"/>
                          <a:ea typeface="+mn-ea"/>
                          <a:cs typeface="+mn-cs"/>
                        </a:rPr>
                        <a:t>0</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b="0" kern="1200" dirty="0">
                          <a:solidFill>
                            <a:schemeClr val="tx1"/>
                          </a:solidFill>
                          <a:latin typeface="+mn-lt"/>
                          <a:ea typeface="+mn-ea"/>
                          <a:cs typeface="+mn-cs"/>
                        </a:rPr>
                        <a:t>1</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1293344"/>
                  </a:ext>
                </a:extLst>
              </a:tr>
              <a:tr h="500008">
                <a:tc>
                  <a:txBody>
                    <a:bodyPr/>
                    <a:lstStyle/>
                    <a:p>
                      <a:pPr algn="ctr"/>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546456"/>
                  </a:ext>
                </a:extLst>
              </a:tr>
              <a:tr h="500008">
                <a:tc>
                  <a:txBody>
                    <a:bodyPr/>
                    <a:lstStyle/>
                    <a:p>
                      <a:pPr algn="ctr"/>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0</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6708093"/>
                  </a:ext>
                </a:extLst>
              </a:tr>
            </a:tbl>
          </a:graphicData>
        </a:graphic>
      </p:graphicFrame>
      <p:graphicFrame>
        <p:nvGraphicFramePr>
          <p:cNvPr id="17" name="表格 16">
            <a:extLst>
              <a:ext uri="{FF2B5EF4-FFF2-40B4-BE49-F238E27FC236}">
                <a16:creationId xmlns:a16="http://schemas.microsoft.com/office/drawing/2014/main" id="{4D05B65C-6A8F-4B43-9810-307607DA9E6C}"/>
              </a:ext>
            </a:extLst>
          </p:cNvPr>
          <p:cNvGraphicFramePr>
            <a:graphicFrameLocks noGrp="1"/>
          </p:cNvGraphicFramePr>
          <p:nvPr>
            <p:extLst>
              <p:ext uri="{D42A27DB-BD31-4B8C-83A1-F6EECF244321}">
                <p14:modId xmlns:p14="http://schemas.microsoft.com/office/powerpoint/2010/main" val="1557047446"/>
              </p:ext>
            </p:extLst>
          </p:nvPr>
        </p:nvGraphicFramePr>
        <p:xfrm>
          <a:off x="9773422" y="2613471"/>
          <a:ext cx="1447891" cy="1500024"/>
        </p:xfrm>
        <a:graphic>
          <a:graphicData uri="http://schemas.openxmlformats.org/drawingml/2006/table">
            <a:tbl>
              <a:tblPr firstRow="1" bandRow="1">
                <a:tableStyleId>{F5AB1C69-6EDB-4FF4-983F-18BD219EF322}</a:tableStyleId>
              </a:tblPr>
              <a:tblGrid>
                <a:gridCol w="481783">
                  <a:extLst>
                    <a:ext uri="{9D8B030D-6E8A-4147-A177-3AD203B41FA5}">
                      <a16:colId xmlns:a16="http://schemas.microsoft.com/office/drawing/2014/main" val="1574583388"/>
                    </a:ext>
                  </a:extLst>
                </a:gridCol>
                <a:gridCol w="483054">
                  <a:extLst>
                    <a:ext uri="{9D8B030D-6E8A-4147-A177-3AD203B41FA5}">
                      <a16:colId xmlns:a16="http://schemas.microsoft.com/office/drawing/2014/main" val="2616184000"/>
                    </a:ext>
                  </a:extLst>
                </a:gridCol>
                <a:gridCol w="483054">
                  <a:extLst>
                    <a:ext uri="{9D8B030D-6E8A-4147-A177-3AD203B41FA5}">
                      <a16:colId xmlns:a16="http://schemas.microsoft.com/office/drawing/2014/main" val="547562207"/>
                    </a:ext>
                  </a:extLst>
                </a:gridCol>
              </a:tblGrid>
              <a:tr h="500008">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1293344"/>
                  </a:ext>
                </a:extLst>
              </a:tr>
              <a:tr h="500008">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546456"/>
                  </a:ext>
                </a:extLst>
              </a:tr>
              <a:tr h="500008">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6708093"/>
                  </a:ext>
                </a:extLst>
              </a:tr>
            </a:tbl>
          </a:graphicData>
        </a:graphic>
      </p:graphicFrame>
      <p:graphicFrame>
        <p:nvGraphicFramePr>
          <p:cNvPr id="18" name="表格 17">
            <a:extLst>
              <a:ext uri="{FF2B5EF4-FFF2-40B4-BE49-F238E27FC236}">
                <a16:creationId xmlns:a16="http://schemas.microsoft.com/office/drawing/2014/main" id="{7240580D-8D34-4C7F-99E5-7DA46066F69A}"/>
              </a:ext>
            </a:extLst>
          </p:cNvPr>
          <p:cNvGraphicFramePr>
            <a:graphicFrameLocks noGrp="1"/>
          </p:cNvGraphicFramePr>
          <p:nvPr>
            <p:extLst>
              <p:ext uri="{D42A27DB-BD31-4B8C-83A1-F6EECF244321}">
                <p14:modId xmlns:p14="http://schemas.microsoft.com/office/powerpoint/2010/main" val="152300795"/>
              </p:ext>
            </p:extLst>
          </p:nvPr>
        </p:nvGraphicFramePr>
        <p:xfrm>
          <a:off x="9571206" y="2782436"/>
          <a:ext cx="1447891" cy="1500024"/>
        </p:xfrm>
        <a:graphic>
          <a:graphicData uri="http://schemas.openxmlformats.org/drawingml/2006/table">
            <a:tbl>
              <a:tblPr firstRow="1" bandRow="1">
                <a:tableStyleId>{F5AB1C69-6EDB-4FF4-983F-18BD219EF322}</a:tableStyleId>
              </a:tblPr>
              <a:tblGrid>
                <a:gridCol w="481783">
                  <a:extLst>
                    <a:ext uri="{9D8B030D-6E8A-4147-A177-3AD203B41FA5}">
                      <a16:colId xmlns:a16="http://schemas.microsoft.com/office/drawing/2014/main" val="1574583388"/>
                    </a:ext>
                  </a:extLst>
                </a:gridCol>
                <a:gridCol w="483054">
                  <a:extLst>
                    <a:ext uri="{9D8B030D-6E8A-4147-A177-3AD203B41FA5}">
                      <a16:colId xmlns:a16="http://schemas.microsoft.com/office/drawing/2014/main" val="2616184000"/>
                    </a:ext>
                  </a:extLst>
                </a:gridCol>
                <a:gridCol w="483054">
                  <a:extLst>
                    <a:ext uri="{9D8B030D-6E8A-4147-A177-3AD203B41FA5}">
                      <a16:colId xmlns:a16="http://schemas.microsoft.com/office/drawing/2014/main" val="547562207"/>
                    </a:ext>
                  </a:extLst>
                </a:gridCol>
              </a:tblGrid>
              <a:tr h="500008">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1293344"/>
                  </a:ext>
                </a:extLst>
              </a:tr>
              <a:tr h="500008">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546456"/>
                  </a:ext>
                </a:extLst>
              </a:tr>
              <a:tr h="500008">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6708093"/>
                  </a:ext>
                </a:extLst>
              </a:tr>
            </a:tbl>
          </a:graphicData>
        </a:graphic>
      </p:graphicFrame>
      <p:graphicFrame>
        <p:nvGraphicFramePr>
          <p:cNvPr id="20" name="表格 19">
            <a:extLst>
              <a:ext uri="{FF2B5EF4-FFF2-40B4-BE49-F238E27FC236}">
                <a16:creationId xmlns:a16="http://schemas.microsoft.com/office/drawing/2014/main" id="{D109A341-6550-45CF-8675-3A806C62A79E}"/>
              </a:ext>
            </a:extLst>
          </p:cNvPr>
          <p:cNvGraphicFramePr>
            <a:graphicFrameLocks noGrp="1"/>
          </p:cNvGraphicFramePr>
          <p:nvPr>
            <p:extLst>
              <p:ext uri="{D42A27DB-BD31-4B8C-83A1-F6EECF244321}">
                <p14:modId xmlns:p14="http://schemas.microsoft.com/office/powerpoint/2010/main" val="397902462"/>
              </p:ext>
            </p:extLst>
          </p:nvPr>
        </p:nvGraphicFramePr>
        <p:xfrm>
          <a:off x="9368990" y="2960035"/>
          <a:ext cx="1447891" cy="1500024"/>
        </p:xfrm>
        <a:graphic>
          <a:graphicData uri="http://schemas.openxmlformats.org/drawingml/2006/table">
            <a:tbl>
              <a:tblPr firstRow="1" bandRow="1">
                <a:tableStyleId>{F5AB1C69-6EDB-4FF4-983F-18BD219EF322}</a:tableStyleId>
              </a:tblPr>
              <a:tblGrid>
                <a:gridCol w="481783">
                  <a:extLst>
                    <a:ext uri="{9D8B030D-6E8A-4147-A177-3AD203B41FA5}">
                      <a16:colId xmlns:a16="http://schemas.microsoft.com/office/drawing/2014/main" val="1574583388"/>
                    </a:ext>
                  </a:extLst>
                </a:gridCol>
                <a:gridCol w="483054">
                  <a:extLst>
                    <a:ext uri="{9D8B030D-6E8A-4147-A177-3AD203B41FA5}">
                      <a16:colId xmlns:a16="http://schemas.microsoft.com/office/drawing/2014/main" val="2616184000"/>
                    </a:ext>
                  </a:extLst>
                </a:gridCol>
                <a:gridCol w="483054">
                  <a:extLst>
                    <a:ext uri="{9D8B030D-6E8A-4147-A177-3AD203B41FA5}">
                      <a16:colId xmlns:a16="http://schemas.microsoft.com/office/drawing/2014/main" val="547562207"/>
                    </a:ext>
                  </a:extLst>
                </a:gridCol>
              </a:tblGrid>
              <a:tr h="500008">
                <a:tc>
                  <a:txBody>
                    <a:bodyPr/>
                    <a:lstStyle/>
                    <a:p>
                      <a:pPr algn="ctr"/>
                      <a:r>
                        <a:rPr lang="en-US" altLang="zh-TW" sz="1400" b="0" kern="1200" dirty="0">
                          <a:solidFill>
                            <a:schemeClr val="tx1"/>
                          </a:solidFill>
                          <a:latin typeface="+mn-lt"/>
                          <a:ea typeface="+mn-ea"/>
                          <a:cs typeface="+mn-cs"/>
                        </a:rPr>
                        <a:t>225</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altLang="zh-TW" sz="1400" b="0" kern="1200" dirty="0">
                          <a:solidFill>
                            <a:schemeClr val="tx1"/>
                          </a:solidFill>
                          <a:latin typeface="+mn-lt"/>
                          <a:ea typeface="+mn-ea"/>
                          <a:cs typeface="+mn-cs"/>
                        </a:rPr>
                        <a:t>171</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b="0" kern="1200" dirty="0">
                          <a:solidFill>
                            <a:schemeClr val="tx1"/>
                          </a:solidFill>
                          <a:latin typeface="+mn-lt"/>
                          <a:ea typeface="+mn-ea"/>
                          <a:cs typeface="+mn-cs"/>
                        </a:rPr>
                        <a:t>206</a:t>
                      </a:r>
                      <a:endParaRPr lang="zh-TW" altLang="en-US" sz="1400" b="0" kern="1200" dirty="0">
                        <a:solidFill>
                          <a:schemeClr val="tx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1293344"/>
                  </a:ext>
                </a:extLst>
              </a:tr>
              <a:tr h="500008">
                <a:tc>
                  <a:txBody>
                    <a:bodyPr/>
                    <a:lstStyle/>
                    <a:p>
                      <a:pPr algn="ctr"/>
                      <a:r>
                        <a:rPr lang="en-US" altLang="zh-TW" sz="1400" kern="1200" dirty="0">
                          <a:solidFill>
                            <a:schemeClr val="dk1"/>
                          </a:solidFill>
                          <a:latin typeface="+mn-lt"/>
                          <a:ea typeface="+mn-ea"/>
                          <a:cs typeface="+mn-cs"/>
                        </a:rPr>
                        <a:t>154</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205</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168</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546456"/>
                  </a:ext>
                </a:extLst>
              </a:tr>
              <a:tr h="500008">
                <a:tc>
                  <a:txBody>
                    <a:bodyPr/>
                    <a:lstStyle/>
                    <a:p>
                      <a:pPr algn="ctr"/>
                      <a:r>
                        <a:rPr lang="en-US" altLang="zh-TW" sz="1400" kern="1200" dirty="0">
                          <a:solidFill>
                            <a:schemeClr val="dk1"/>
                          </a:solidFill>
                          <a:latin typeface="+mn-lt"/>
                          <a:ea typeface="+mn-ea"/>
                          <a:cs typeface="+mn-cs"/>
                        </a:rPr>
                        <a:t>169</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276</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400" kern="1200" dirty="0">
                          <a:solidFill>
                            <a:schemeClr val="dk1"/>
                          </a:solidFill>
                          <a:latin typeface="+mn-lt"/>
                          <a:ea typeface="+mn-ea"/>
                          <a:cs typeface="+mn-cs"/>
                        </a:rPr>
                        <a:t>215</a:t>
                      </a:r>
                      <a:endParaRPr lang="zh-TW" altLang="en-US" sz="1400" kern="1200" dirty="0">
                        <a:solidFill>
                          <a:schemeClr val="dk1"/>
                        </a:solidFill>
                        <a:latin typeface="+mn-lt"/>
                        <a:ea typeface="+mn-ea"/>
                        <a:cs typeface="+mn-cs"/>
                      </a:endParaRPr>
                    </a:p>
                  </a:txBody>
                  <a:tcPr marL="68648" marR="68648" marT="34324" marB="343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6708093"/>
                  </a:ext>
                </a:extLst>
              </a:tr>
            </a:tbl>
          </a:graphicData>
        </a:graphic>
      </p:graphicFrame>
      <p:sp>
        <p:nvSpPr>
          <p:cNvPr id="21" name="流程圖: 匯合連接點 20">
            <a:extLst>
              <a:ext uri="{FF2B5EF4-FFF2-40B4-BE49-F238E27FC236}">
                <a16:creationId xmlns:a16="http://schemas.microsoft.com/office/drawing/2014/main" id="{CAE0D8CE-9F33-4AA4-B98F-0C5ADF695C42}"/>
              </a:ext>
            </a:extLst>
          </p:cNvPr>
          <p:cNvSpPr/>
          <p:nvPr/>
        </p:nvSpPr>
        <p:spPr bwMode="auto">
          <a:xfrm>
            <a:off x="4434582" y="3532448"/>
            <a:ext cx="675860" cy="675860"/>
          </a:xfrm>
          <a:prstGeom prst="flowChartSummingJunction">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23" name="等於 22">
            <a:extLst>
              <a:ext uri="{FF2B5EF4-FFF2-40B4-BE49-F238E27FC236}">
                <a16:creationId xmlns:a16="http://schemas.microsoft.com/office/drawing/2014/main" id="{9FFCF9B2-E3FF-4A22-AB8E-0AD5FD2CAACA}"/>
              </a:ext>
            </a:extLst>
          </p:cNvPr>
          <p:cNvSpPr/>
          <p:nvPr/>
        </p:nvSpPr>
        <p:spPr bwMode="auto">
          <a:xfrm>
            <a:off x="7841974" y="3532448"/>
            <a:ext cx="1077950" cy="675860"/>
          </a:xfrm>
          <a:prstGeom prst="mathEqual">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24" name="文字方塊 23">
            <a:extLst>
              <a:ext uri="{FF2B5EF4-FFF2-40B4-BE49-F238E27FC236}">
                <a16:creationId xmlns:a16="http://schemas.microsoft.com/office/drawing/2014/main" id="{C9112D55-B05F-450E-8EC3-F45266F2AEFB}"/>
              </a:ext>
            </a:extLst>
          </p:cNvPr>
          <p:cNvSpPr txBox="1"/>
          <p:nvPr/>
        </p:nvSpPr>
        <p:spPr>
          <a:xfrm>
            <a:off x="847262" y="5521124"/>
            <a:ext cx="2196880" cy="369332"/>
          </a:xfrm>
          <a:prstGeom prst="rect">
            <a:avLst/>
          </a:prstGeom>
          <a:noFill/>
        </p:spPr>
        <p:txBody>
          <a:bodyPr wrap="square" rtlCol="0">
            <a:spAutoFit/>
          </a:bodyPr>
          <a:lstStyle/>
          <a:p>
            <a:pPr algn="ctr"/>
            <a:r>
              <a:rPr lang="en-US" altLang="zh-TW" dirty="0"/>
              <a:t>Image</a:t>
            </a:r>
            <a:endParaRPr lang="zh-TW" altLang="en-US" dirty="0"/>
          </a:p>
        </p:txBody>
      </p:sp>
      <p:sp>
        <p:nvSpPr>
          <p:cNvPr id="25" name="文字方塊 24">
            <a:extLst>
              <a:ext uri="{FF2B5EF4-FFF2-40B4-BE49-F238E27FC236}">
                <a16:creationId xmlns:a16="http://schemas.microsoft.com/office/drawing/2014/main" id="{B5C38997-9D65-4A34-952D-02BA0C567F2A}"/>
              </a:ext>
            </a:extLst>
          </p:cNvPr>
          <p:cNvSpPr txBox="1"/>
          <p:nvPr/>
        </p:nvSpPr>
        <p:spPr>
          <a:xfrm>
            <a:off x="5582357" y="5521124"/>
            <a:ext cx="2196880" cy="646331"/>
          </a:xfrm>
          <a:prstGeom prst="rect">
            <a:avLst/>
          </a:prstGeom>
          <a:noFill/>
        </p:spPr>
        <p:txBody>
          <a:bodyPr wrap="square" rtlCol="0">
            <a:spAutoFit/>
          </a:bodyPr>
          <a:lstStyle/>
          <a:p>
            <a:pPr algn="ctr"/>
            <a:r>
              <a:rPr lang="en-US" altLang="zh-TW" dirty="0"/>
              <a:t>Convolution filter/kernel (3x3)</a:t>
            </a:r>
            <a:endParaRPr lang="zh-TW" altLang="en-US" dirty="0"/>
          </a:p>
        </p:txBody>
      </p:sp>
      <p:sp>
        <p:nvSpPr>
          <p:cNvPr id="26" name="文字方塊 25">
            <a:extLst>
              <a:ext uri="{FF2B5EF4-FFF2-40B4-BE49-F238E27FC236}">
                <a16:creationId xmlns:a16="http://schemas.microsoft.com/office/drawing/2014/main" id="{2CE414C6-96FC-4452-8BA2-BF5D9011B58C}"/>
              </a:ext>
            </a:extLst>
          </p:cNvPr>
          <p:cNvSpPr txBox="1"/>
          <p:nvPr/>
        </p:nvSpPr>
        <p:spPr>
          <a:xfrm>
            <a:off x="9196711" y="5521124"/>
            <a:ext cx="2196880" cy="369332"/>
          </a:xfrm>
          <a:prstGeom prst="rect">
            <a:avLst/>
          </a:prstGeom>
          <a:noFill/>
        </p:spPr>
        <p:txBody>
          <a:bodyPr wrap="square" rtlCol="0">
            <a:spAutoFit/>
          </a:bodyPr>
          <a:lstStyle/>
          <a:p>
            <a:pPr algn="ctr"/>
            <a:r>
              <a:rPr lang="en-US" altLang="zh-TW" dirty="0"/>
              <a:t>Feature map</a:t>
            </a:r>
            <a:endParaRPr lang="zh-TW" altLang="en-US" dirty="0"/>
          </a:p>
        </p:txBody>
      </p:sp>
      <p:sp>
        <p:nvSpPr>
          <p:cNvPr id="27" name="文字方塊 26">
            <a:extLst>
              <a:ext uri="{FF2B5EF4-FFF2-40B4-BE49-F238E27FC236}">
                <a16:creationId xmlns:a16="http://schemas.microsoft.com/office/drawing/2014/main" id="{DB586F31-1DA8-4105-8D53-A7A87BAC36EA}"/>
              </a:ext>
            </a:extLst>
          </p:cNvPr>
          <p:cNvSpPr txBox="1"/>
          <p:nvPr/>
        </p:nvSpPr>
        <p:spPr>
          <a:xfrm>
            <a:off x="7030249" y="1914426"/>
            <a:ext cx="3988848" cy="369332"/>
          </a:xfrm>
          <a:prstGeom prst="rect">
            <a:avLst/>
          </a:prstGeom>
          <a:noFill/>
        </p:spPr>
        <p:txBody>
          <a:bodyPr wrap="square" rtlCol="0">
            <a:spAutoFit/>
          </a:bodyPr>
          <a:lstStyle/>
          <a:p>
            <a:pPr algn="ctr"/>
            <a:r>
              <a:rPr lang="en-US" altLang="zh-TW" dirty="0"/>
              <a:t>(120 x 1) + (5 x 1) + (100 x 1) =225</a:t>
            </a:r>
            <a:endParaRPr lang="zh-TW" altLang="en-US" dirty="0"/>
          </a:p>
        </p:txBody>
      </p:sp>
      <p:cxnSp>
        <p:nvCxnSpPr>
          <p:cNvPr id="29" name="接點: 肘形 28">
            <a:extLst>
              <a:ext uri="{FF2B5EF4-FFF2-40B4-BE49-F238E27FC236}">
                <a16:creationId xmlns:a16="http://schemas.microsoft.com/office/drawing/2014/main" id="{10811043-9F00-4D87-9D26-0E2EF12D124D}"/>
              </a:ext>
            </a:extLst>
          </p:cNvPr>
          <p:cNvCxnSpPr>
            <a:stCxn id="27" idx="2"/>
          </p:cNvCxnSpPr>
          <p:nvPr/>
        </p:nvCxnSpPr>
        <p:spPr bwMode="auto">
          <a:xfrm rot="16200000" flipH="1">
            <a:off x="8743776" y="2564654"/>
            <a:ext cx="844749" cy="282955"/>
          </a:xfrm>
          <a:prstGeom prst="bentConnector3">
            <a:avLst>
              <a:gd name="adj1" fmla="val 100697"/>
            </a:avLst>
          </a:prstGeom>
          <a:solidFill>
            <a:schemeClr val="accent1"/>
          </a:solidFill>
          <a:ln w="9525" cap="flat" cmpd="sng" algn="ctr">
            <a:solidFill>
              <a:schemeClr val="tx1"/>
            </a:solidFill>
            <a:prstDash val="solid"/>
            <a:round/>
            <a:headEnd type="none" w="med" len="med"/>
            <a:tailEnd type="triangle"/>
          </a:ln>
          <a:effectLst/>
        </p:spPr>
      </p:cxnSp>
      <p:sp>
        <p:nvSpPr>
          <p:cNvPr id="31" name="文字方塊 30">
            <a:extLst>
              <a:ext uri="{FF2B5EF4-FFF2-40B4-BE49-F238E27FC236}">
                <a16:creationId xmlns:a16="http://schemas.microsoft.com/office/drawing/2014/main" id="{3E8D7172-E2EA-4CA8-BCF3-15E3DBF3B81A}"/>
              </a:ext>
            </a:extLst>
          </p:cNvPr>
          <p:cNvSpPr txBox="1"/>
          <p:nvPr/>
        </p:nvSpPr>
        <p:spPr>
          <a:xfrm>
            <a:off x="601133" y="1008249"/>
            <a:ext cx="10743605" cy="646331"/>
          </a:xfrm>
          <a:prstGeom prst="rect">
            <a:avLst/>
          </a:prstGeom>
          <a:noFill/>
        </p:spPr>
        <p:txBody>
          <a:bodyPr wrap="square" rtlCol="0">
            <a:spAutoFit/>
          </a:bodyPr>
          <a:lstStyle/>
          <a:p>
            <a:r>
              <a:rPr lang="en-US" altLang="zh-TW" dirty="0"/>
              <a:t>An image can be represented as a 3D (1D if grayscale) matrix. A convolution filter is slid over the image and the features are extracted using element-wise multiplication.</a:t>
            </a:r>
            <a:endParaRPr lang="zh-TW" altLang="en-US" dirty="0"/>
          </a:p>
        </p:txBody>
      </p:sp>
    </p:spTree>
    <p:extLst>
      <p:ext uri="{BB962C8B-B14F-4D97-AF65-F5344CB8AC3E}">
        <p14:creationId xmlns:p14="http://schemas.microsoft.com/office/powerpoint/2010/main" val="33086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B80AE4-204A-4B65-A69A-DE93FAFDBBBB}"/>
              </a:ext>
            </a:extLst>
          </p:cNvPr>
          <p:cNvSpPr>
            <a:spLocks noGrp="1"/>
          </p:cNvSpPr>
          <p:nvPr>
            <p:ph type="title"/>
          </p:nvPr>
        </p:nvSpPr>
        <p:spPr/>
        <p:txBody>
          <a:bodyPr/>
          <a:lstStyle/>
          <a:p>
            <a:r>
              <a:rPr lang="en-US" altLang="zh-TW" dirty="0"/>
              <a:t>What is Convolution?</a:t>
            </a:r>
            <a:endParaRPr lang="zh-TW" altLang="en-US" dirty="0"/>
          </a:p>
        </p:txBody>
      </p:sp>
      <p:pic>
        <p:nvPicPr>
          <p:cNvPr id="6" name="內容版面配置區 5">
            <a:extLst>
              <a:ext uri="{FF2B5EF4-FFF2-40B4-BE49-F238E27FC236}">
                <a16:creationId xmlns:a16="http://schemas.microsoft.com/office/drawing/2014/main" id="{E1F2D5F6-A87B-4EA0-BF7F-59978EE65981}"/>
              </a:ext>
            </a:extLst>
          </p:cNvPr>
          <p:cNvPicPr>
            <a:picLocks noGrp="1" noChangeAspect="1"/>
          </p:cNvPicPr>
          <p:nvPr>
            <p:ph idx="1"/>
          </p:nvPr>
        </p:nvPicPr>
        <p:blipFill>
          <a:blip r:embed="rId3"/>
          <a:stretch>
            <a:fillRect/>
          </a:stretch>
        </p:blipFill>
        <p:spPr>
          <a:xfrm>
            <a:off x="1411350" y="2077410"/>
            <a:ext cx="9548687" cy="3482642"/>
          </a:xfrm>
        </p:spPr>
      </p:pic>
      <p:sp>
        <p:nvSpPr>
          <p:cNvPr id="4" name="投影片編號版面配置區 3">
            <a:extLst>
              <a:ext uri="{FF2B5EF4-FFF2-40B4-BE49-F238E27FC236}">
                <a16:creationId xmlns:a16="http://schemas.microsoft.com/office/drawing/2014/main" id="{3329E461-B948-4162-B77F-ADCCCE41BCD0}"/>
              </a:ext>
            </a:extLst>
          </p:cNvPr>
          <p:cNvSpPr>
            <a:spLocks noGrp="1"/>
          </p:cNvSpPr>
          <p:nvPr>
            <p:ph type="sldNum" sz="quarter" idx="10"/>
          </p:nvPr>
        </p:nvSpPr>
        <p:spPr/>
        <p:txBody>
          <a:bodyPr/>
          <a:lstStyle/>
          <a:p>
            <a:pPr>
              <a:defRPr/>
            </a:pPr>
            <a:fld id="{CF627BE3-1269-44D5-A349-82FD5D94EBD8}" type="slidenum">
              <a:rPr lang="en-US" altLang="zh-TW" smtClean="0"/>
              <a:pPr>
                <a:defRPr/>
              </a:pPr>
              <a:t>14</a:t>
            </a:fld>
            <a:endParaRPr lang="en-US" altLang="zh-TW"/>
          </a:p>
        </p:txBody>
      </p:sp>
    </p:spTree>
    <p:extLst>
      <p:ext uri="{BB962C8B-B14F-4D97-AF65-F5344CB8AC3E}">
        <p14:creationId xmlns:p14="http://schemas.microsoft.com/office/powerpoint/2010/main" val="13248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5C96C-A29F-439D-8523-83F82039F8C2}"/>
              </a:ext>
            </a:extLst>
          </p:cNvPr>
          <p:cNvSpPr>
            <a:spLocks noGrp="1"/>
          </p:cNvSpPr>
          <p:nvPr>
            <p:ph type="title"/>
          </p:nvPr>
        </p:nvSpPr>
        <p:spPr/>
        <p:txBody>
          <a:bodyPr/>
          <a:lstStyle/>
          <a:p>
            <a:r>
              <a:rPr lang="en-US" altLang="zh-TW" dirty="0"/>
              <a:t>What Can We Do With Features?</a:t>
            </a:r>
            <a:endParaRPr lang="zh-TW" altLang="en-US" dirty="0"/>
          </a:p>
        </p:txBody>
      </p:sp>
      <p:sp>
        <p:nvSpPr>
          <p:cNvPr id="3" name="內容版面配置區 2">
            <a:extLst>
              <a:ext uri="{FF2B5EF4-FFF2-40B4-BE49-F238E27FC236}">
                <a16:creationId xmlns:a16="http://schemas.microsoft.com/office/drawing/2014/main" id="{1ECF7488-46CC-4E52-B8F0-08293D380CD6}"/>
              </a:ext>
            </a:extLst>
          </p:cNvPr>
          <p:cNvSpPr>
            <a:spLocks noGrp="1"/>
          </p:cNvSpPr>
          <p:nvPr>
            <p:ph idx="1"/>
          </p:nvPr>
        </p:nvSpPr>
        <p:spPr/>
        <p:txBody>
          <a:bodyPr/>
          <a:lstStyle/>
          <a:p>
            <a:r>
              <a:rPr lang="en-US" altLang="zh-TW" sz="2000" b="1" dirty="0"/>
              <a:t>Image classification: </a:t>
            </a:r>
            <a:r>
              <a:rPr lang="en-US" altLang="zh-TW" sz="2000" dirty="0"/>
              <a:t>assigning labels to an image (</a:t>
            </a:r>
            <a:r>
              <a:rPr lang="en-US" altLang="zh-TW" sz="2000" dirty="0" err="1"/>
              <a:t>ResNet</a:t>
            </a:r>
            <a:r>
              <a:rPr lang="en-US" altLang="zh-TW" sz="2000" dirty="0"/>
              <a:t>)</a:t>
            </a:r>
          </a:p>
          <a:p>
            <a:endParaRPr lang="en-US" altLang="zh-TW" sz="2000" dirty="0"/>
          </a:p>
          <a:p>
            <a:endParaRPr lang="en-US" altLang="zh-TW" sz="2000" dirty="0"/>
          </a:p>
          <a:p>
            <a:endParaRPr lang="en-US" altLang="zh-TW" sz="2000" dirty="0"/>
          </a:p>
        </p:txBody>
      </p:sp>
      <p:sp>
        <p:nvSpPr>
          <p:cNvPr id="4" name="投影片編號版面配置區 3">
            <a:extLst>
              <a:ext uri="{FF2B5EF4-FFF2-40B4-BE49-F238E27FC236}">
                <a16:creationId xmlns:a16="http://schemas.microsoft.com/office/drawing/2014/main" id="{A7E75E14-62C1-40A0-823B-0BC8049EC08B}"/>
              </a:ext>
            </a:extLst>
          </p:cNvPr>
          <p:cNvSpPr>
            <a:spLocks noGrp="1"/>
          </p:cNvSpPr>
          <p:nvPr>
            <p:ph type="sldNum" sz="quarter" idx="10"/>
          </p:nvPr>
        </p:nvSpPr>
        <p:spPr/>
        <p:txBody>
          <a:bodyPr/>
          <a:lstStyle/>
          <a:p>
            <a:pPr>
              <a:defRPr/>
            </a:pPr>
            <a:fld id="{CF627BE3-1269-44D5-A349-82FD5D94EBD8}" type="slidenum">
              <a:rPr lang="en-US" altLang="zh-TW" smtClean="0"/>
              <a:pPr>
                <a:defRPr/>
              </a:pPr>
              <a:t>15</a:t>
            </a:fld>
            <a:endParaRPr lang="en-US" altLang="zh-TW"/>
          </a:p>
        </p:txBody>
      </p:sp>
      <p:pic>
        <p:nvPicPr>
          <p:cNvPr id="5" name="圖片 4">
            <a:extLst>
              <a:ext uri="{FF2B5EF4-FFF2-40B4-BE49-F238E27FC236}">
                <a16:creationId xmlns:a16="http://schemas.microsoft.com/office/drawing/2014/main" id="{34995859-6FAE-4C0B-8B56-9A909705D222}"/>
              </a:ext>
            </a:extLst>
          </p:cNvPr>
          <p:cNvPicPr>
            <a:picLocks noChangeAspect="1"/>
          </p:cNvPicPr>
          <p:nvPr/>
        </p:nvPicPr>
        <p:blipFill>
          <a:blip r:embed="rId2"/>
          <a:stretch>
            <a:fillRect/>
          </a:stretch>
        </p:blipFill>
        <p:spPr>
          <a:xfrm>
            <a:off x="2192803" y="2156129"/>
            <a:ext cx="2593662" cy="3878182"/>
          </a:xfrm>
          <a:prstGeom prst="rect">
            <a:avLst/>
          </a:prstGeom>
        </p:spPr>
      </p:pic>
      <p:cxnSp>
        <p:nvCxnSpPr>
          <p:cNvPr id="7" name="直線單箭頭接點 6">
            <a:extLst>
              <a:ext uri="{FF2B5EF4-FFF2-40B4-BE49-F238E27FC236}">
                <a16:creationId xmlns:a16="http://schemas.microsoft.com/office/drawing/2014/main" id="{45DC8B5A-C190-473B-8E01-C3AA6C10AFC8}"/>
              </a:ext>
            </a:extLst>
          </p:cNvPr>
          <p:cNvCxnSpPr/>
          <p:nvPr/>
        </p:nvCxnSpPr>
        <p:spPr bwMode="auto">
          <a:xfrm>
            <a:off x="5237922" y="4114800"/>
            <a:ext cx="203752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文字方塊 7">
            <a:extLst>
              <a:ext uri="{FF2B5EF4-FFF2-40B4-BE49-F238E27FC236}">
                <a16:creationId xmlns:a16="http://schemas.microsoft.com/office/drawing/2014/main" id="{F926199D-52B6-493D-A5A5-54FC35801102}"/>
              </a:ext>
            </a:extLst>
          </p:cNvPr>
          <p:cNvSpPr txBox="1"/>
          <p:nvPr/>
        </p:nvSpPr>
        <p:spPr>
          <a:xfrm>
            <a:off x="7796474" y="3930134"/>
            <a:ext cx="1039414" cy="369332"/>
          </a:xfrm>
          <a:prstGeom prst="rect">
            <a:avLst/>
          </a:prstGeom>
          <a:noFill/>
        </p:spPr>
        <p:txBody>
          <a:bodyPr wrap="square" rtlCol="0">
            <a:spAutoFit/>
          </a:bodyPr>
          <a:lstStyle/>
          <a:p>
            <a:pPr algn="ctr"/>
            <a:r>
              <a:rPr lang="en-US" altLang="zh-TW" dirty="0"/>
              <a:t>Cat</a:t>
            </a:r>
            <a:endParaRPr lang="zh-TW" altLang="en-US" dirty="0"/>
          </a:p>
        </p:txBody>
      </p:sp>
      <p:sp>
        <p:nvSpPr>
          <p:cNvPr id="9" name="文字方塊 8">
            <a:extLst>
              <a:ext uri="{FF2B5EF4-FFF2-40B4-BE49-F238E27FC236}">
                <a16:creationId xmlns:a16="http://schemas.microsoft.com/office/drawing/2014/main" id="{362240F0-E24F-4FDE-B13A-9447AE72350B}"/>
              </a:ext>
            </a:extLst>
          </p:cNvPr>
          <p:cNvSpPr txBox="1"/>
          <p:nvPr/>
        </p:nvSpPr>
        <p:spPr>
          <a:xfrm>
            <a:off x="7796474" y="3429000"/>
            <a:ext cx="1039414" cy="369332"/>
          </a:xfrm>
          <a:prstGeom prst="rect">
            <a:avLst/>
          </a:prstGeom>
          <a:noFill/>
        </p:spPr>
        <p:txBody>
          <a:bodyPr wrap="square" rtlCol="0">
            <a:spAutoFit/>
          </a:bodyPr>
          <a:lstStyle/>
          <a:p>
            <a:pPr algn="ctr"/>
            <a:r>
              <a:rPr lang="en-US" altLang="zh-TW" b="1" dirty="0"/>
              <a:t>Label:</a:t>
            </a:r>
            <a:endParaRPr lang="zh-TW" altLang="en-US" b="1" dirty="0"/>
          </a:p>
        </p:txBody>
      </p:sp>
    </p:spTree>
    <p:extLst>
      <p:ext uri="{BB962C8B-B14F-4D97-AF65-F5344CB8AC3E}">
        <p14:creationId xmlns:p14="http://schemas.microsoft.com/office/powerpoint/2010/main" val="344086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5C96C-A29F-439D-8523-83F82039F8C2}"/>
              </a:ext>
            </a:extLst>
          </p:cNvPr>
          <p:cNvSpPr>
            <a:spLocks noGrp="1"/>
          </p:cNvSpPr>
          <p:nvPr>
            <p:ph type="title"/>
          </p:nvPr>
        </p:nvSpPr>
        <p:spPr/>
        <p:txBody>
          <a:bodyPr/>
          <a:lstStyle/>
          <a:p>
            <a:r>
              <a:rPr lang="en-US" altLang="zh-TW" dirty="0"/>
              <a:t>What Can We Do With Features?</a:t>
            </a:r>
            <a:endParaRPr lang="zh-TW" altLang="en-US" dirty="0"/>
          </a:p>
        </p:txBody>
      </p:sp>
      <p:sp>
        <p:nvSpPr>
          <p:cNvPr id="3" name="內容版面配置區 2">
            <a:extLst>
              <a:ext uri="{FF2B5EF4-FFF2-40B4-BE49-F238E27FC236}">
                <a16:creationId xmlns:a16="http://schemas.microsoft.com/office/drawing/2014/main" id="{1ECF7488-46CC-4E52-B8F0-08293D380CD6}"/>
              </a:ext>
            </a:extLst>
          </p:cNvPr>
          <p:cNvSpPr>
            <a:spLocks noGrp="1"/>
          </p:cNvSpPr>
          <p:nvPr>
            <p:ph idx="1"/>
          </p:nvPr>
        </p:nvSpPr>
        <p:spPr/>
        <p:txBody>
          <a:bodyPr/>
          <a:lstStyle/>
          <a:p>
            <a:r>
              <a:rPr lang="en-US" altLang="zh-TW" sz="2000" b="1" dirty="0"/>
              <a:t>Object detection:</a:t>
            </a:r>
            <a:r>
              <a:rPr lang="en-US" altLang="zh-TW" sz="2000" dirty="0"/>
              <a:t> identify the location of objects within an image (YOLO)</a:t>
            </a:r>
          </a:p>
        </p:txBody>
      </p:sp>
      <p:sp>
        <p:nvSpPr>
          <p:cNvPr id="4" name="投影片編號版面配置區 3">
            <a:extLst>
              <a:ext uri="{FF2B5EF4-FFF2-40B4-BE49-F238E27FC236}">
                <a16:creationId xmlns:a16="http://schemas.microsoft.com/office/drawing/2014/main" id="{A7E75E14-62C1-40A0-823B-0BC8049EC08B}"/>
              </a:ext>
            </a:extLst>
          </p:cNvPr>
          <p:cNvSpPr>
            <a:spLocks noGrp="1"/>
          </p:cNvSpPr>
          <p:nvPr>
            <p:ph type="sldNum" sz="quarter" idx="10"/>
          </p:nvPr>
        </p:nvSpPr>
        <p:spPr/>
        <p:txBody>
          <a:bodyPr/>
          <a:lstStyle/>
          <a:p>
            <a:pPr>
              <a:defRPr/>
            </a:pPr>
            <a:fld id="{CF627BE3-1269-44D5-A349-82FD5D94EBD8}" type="slidenum">
              <a:rPr lang="en-US" altLang="zh-TW" smtClean="0"/>
              <a:pPr>
                <a:defRPr/>
              </a:pPr>
              <a:t>16</a:t>
            </a:fld>
            <a:endParaRPr lang="en-US" altLang="zh-TW"/>
          </a:p>
        </p:txBody>
      </p:sp>
      <p:pic>
        <p:nvPicPr>
          <p:cNvPr id="1026" name="Picture 2" descr="YOLO11 Image Classification Guide - Ultralytics">
            <a:extLst>
              <a:ext uri="{FF2B5EF4-FFF2-40B4-BE49-F238E27FC236}">
                <a16:creationId xmlns:a16="http://schemas.microsoft.com/office/drawing/2014/main" id="{21083C7A-DA28-4433-862D-3D8C9183E1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71" t="21690" r="35679" b="14626"/>
          <a:stretch/>
        </p:blipFill>
        <p:spPr bwMode="auto">
          <a:xfrm>
            <a:off x="3597964" y="2037520"/>
            <a:ext cx="5327375" cy="419498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024D4D29-B46B-452A-8281-F13B1608CD57}"/>
              </a:ext>
            </a:extLst>
          </p:cNvPr>
          <p:cNvSpPr txBox="1"/>
          <p:nvPr/>
        </p:nvSpPr>
        <p:spPr>
          <a:xfrm>
            <a:off x="4258143" y="2121213"/>
            <a:ext cx="1039414" cy="369332"/>
          </a:xfrm>
          <a:prstGeom prst="rect">
            <a:avLst/>
          </a:prstGeom>
          <a:noFill/>
        </p:spPr>
        <p:txBody>
          <a:bodyPr wrap="square" rtlCol="0">
            <a:spAutoFit/>
          </a:bodyPr>
          <a:lstStyle/>
          <a:p>
            <a:pPr algn="ctr"/>
            <a:r>
              <a:rPr lang="en-US" altLang="zh-TW" b="1" dirty="0">
                <a:solidFill>
                  <a:srgbClr val="5C77C1"/>
                </a:solidFill>
              </a:rPr>
              <a:t>Cat</a:t>
            </a:r>
            <a:endParaRPr lang="zh-TW" altLang="en-US" b="1" dirty="0">
              <a:solidFill>
                <a:srgbClr val="5C77C1"/>
              </a:solidFill>
            </a:endParaRPr>
          </a:p>
        </p:txBody>
      </p:sp>
      <p:sp>
        <p:nvSpPr>
          <p:cNvPr id="8" name="文字方塊 7">
            <a:extLst>
              <a:ext uri="{FF2B5EF4-FFF2-40B4-BE49-F238E27FC236}">
                <a16:creationId xmlns:a16="http://schemas.microsoft.com/office/drawing/2014/main" id="{04361FA7-784B-454C-AD77-C71072313AE7}"/>
              </a:ext>
            </a:extLst>
          </p:cNvPr>
          <p:cNvSpPr txBox="1"/>
          <p:nvPr/>
        </p:nvSpPr>
        <p:spPr>
          <a:xfrm>
            <a:off x="6650823" y="2994068"/>
            <a:ext cx="1039414" cy="369332"/>
          </a:xfrm>
          <a:prstGeom prst="rect">
            <a:avLst/>
          </a:prstGeom>
          <a:noFill/>
        </p:spPr>
        <p:txBody>
          <a:bodyPr wrap="square" rtlCol="0">
            <a:spAutoFit/>
          </a:bodyPr>
          <a:lstStyle/>
          <a:p>
            <a:pPr algn="ctr"/>
            <a:r>
              <a:rPr lang="en-US" altLang="zh-TW" b="1" dirty="0">
                <a:solidFill>
                  <a:srgbClr val="F2DE7B"/>
                </a:solidFill>
              </a:rPr>
              <a:t>Dog</a:t>
            </a:r>
            <a:endParaRPr lang="zh-TW" altLang="en-US" b="1" dirty="0">
              <a:solidFill>
                <a:srgbClr val="F2DE7B"/>
              </a:solidFill>
            </a:endParaRPr>
          </a:p>
        </p:txBody>
      </p:sp>
    </p:spTree>
    <p:extLst>
      <p:ext uri="{BB962C8B-B14F-4D97-AF65-F5344CB8AC3E}">
        <p14:creationId xmlns:p14="http://schemas.microsoft.com/office/powerpoint/2010/main" val="19447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5C96C-A29F-439D-8523-83F82039F8C2}"/>
              </a:ext>
            </a:extLst>
          </p:cNvPr>
          <p:cNvSpPr>
            <a:spLocks noGrp="1"/>
          </p:cNvSpPr>
          <p:nvPr>
            <p:ph type="title"/>
          </p:nvPr>
        </p:nvSpPr>
        <p:spPr/>
        <p:txBody>
          <a:bodyPr/>
          <a:lstStyle/>
          <a:p>
            <a:r>
              <a:rPr lang="en-US" altLang="zh-TW" dirty="0"/>
              <a:t>What Can We Do With Features?</a:t>
            </a:r>
            <a:endParaRPr lang="zh-TW" altLang="en-US" dirty="0"/>
          </a:p>
        </p:txBody>
      </p:sp>
      <p:sp>
        <p:nvSpPr>
          <p:cNvPr id="3" name="內容版面配置區 2">
            <a:extLst>
              <a:ext uri="{FF2B5EF4-FFF2-40B4-BE49-F238E27FC236}">
                <a16:creationId xmlns:a16="http://schemas.microsoft.com/office/drawing/2014/main" id="{1ECF7488-46CC-4E52-B8F0-08293D380CD6}"/>
              </a:ext>
            </a:extLst>
          </p:cNvPr>
          <p:cNvSpPr>
            <a:spLocks noGrp="1"/>
          </p:cNvSpPr>
          <p:nvPr>
            <p:ph idx="1"/>
          </p:nvPr>
        </p:nvSpPr>
        <p:spPr/>
        <p:txBody>
          <a:bodyPr/>
          <a:lstStyle/>
          <a:p>
            <a:r>
              <a:rPr lang="en-US" altLang="zh-TW" sz="2000" b="1" dirty="0"/>
              <a:t>Segmentation:</a:t>
            </a:r>
            <a:r>
              <a:rPr lang="en-US" altLang="zh-TW" sz="2000" dirty="0"/>
              <a:t> classify pixels within an image as certain categories (Segment Anything Model, SAM)</a:t>
            </a:r>
            <a:endParaRPr lang="zh-TW" altLang="en-US" sz="2000" dirty="0"/>
          </a:p>
        </p:txBody>
      </p:sp>
      <p:sp>
        <p:nvSpPr>
          <p:cNvPr id="4" name="投影片編號版面配置區 3">
            <a:extLst>
              <a:ext uri="{FF2B5EF4-FFF2-40B4-BE49-F238E27FC236}">
                <a16:creationId xmlns:a16="http://schemas.microsoft.com/office/drawing/2014/main" id="{A7E75E14-62C1-40A0-823B-0BC8049EC08B}"/>
              </a:ext>
            </a:extLst>
          </p:cNvPr>
          <p:cNvSpPr>
            <a:spLocks noGrp="1"/>
          </p:cNvSpPr>
          <p:nvPr>
            <p:ph type="sldNum" sz="quarter" idx="10"/>
          </p:nvPr>
        </p:nvSpPr>
        <p:spPr/>
        <p:txBody>
          <a:bodyPr/>
          <a:lstStyle/>
          <a:p>
            <a:pPr>
              <a:defRPr/>
            </a:pPr>
            <a:fld id="{CF627BE3-1269-44D5-A349-82FD5D94EBD8}" type="slidenum">
              <a:rPr lang="en-US" altLang="zh-TW" smtClean="0"/>
              <a:pPr>
                <a:defRPr/>
              </a:pPr>
              <a:t>17</a:t>
            </a:fld>
            <a:endParaRPr lang="en-US" altLang="zh-TW"/>
          </a:p>
        </p:txBody>
      </p:sp>
      <p:pic>
        <p:nvPicPr>
          <p:cNvPr id="2050" name="Picture 2" descr="YOLO11 Image Classification Guide - Ultralytics">
            <a:extLst>
              <a:ext uri="{FF2B5EF4-FFF2-40B4-BE49-F238E27FC236}">
                <a16:creationId xmlns:a16="http://schemas.microsoft.com/office/drawing/2014/main" id="{E958A7EE-1100-4F10-A66D-F3BF9F138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158" t="21861" r="2092" b="14846"/>
          <a:stretch/>
        </p:blipFill>
        <p:spPr bwMode="auto">
          <a:xfrm>
            <a:off x="3230219" y="2395330"/>
            <a:ext cx="5138529" cy="402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9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Foundations of LLMs</a:t>
            </a:r>
            <a:endParaRPr lang="zh-TW" altLang="en-US" sz="5400" dirty="0"/>
          </a:p>
        </p:txBody>
      </p:sp>
    </p:spTree>
    <p:extLst>
      <p:ext uri="{BB962C8B-B14F-4D97-AF65-F5344CB8AC3E}">
        <p14:creationId xmlns:p14="http://schemas.microsoft.com/office/powerpoint/2010/main" val="177840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Comparison With CNN</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dirty="0"/>
              <a:t>CNN steps: convert image to matrix → inference → f(output) </a:t>
            </a:r>
          </a:p>
          <a:p>
            <a:pPr lvl="1"/>
            <a:r>
              <a:rPr lang="en-US" altLang="zh-TW" sz="1600" dirty="0"/>
              <a:t>Function f can be argmax for classification, for example</a:t>
            </a:r>
          </a:p>
          <a:p>
            <a:endParaRPr lang="en-US" altLang="zh-TW" sz="2000" dirty="0"/>
          </a:p>
          <a:p>
            <a:endParaRPr lang="en-US" altLang="zh-TW" sz="2000" dirty="0"/>
          </a:p>
          <a:p>
            <a:endParaRPr lang="en-US" altLang="zh-TW" sz="1600" dirty="0"/>
          </a:p>
          <a:p>
            <a:endParaRPr lang="en-US" altLang="zh-TW" sz="2000" dirty="0"/>
          </a:p>
          <a:p>
            <a:endParaRPr lang="en-US" altLang="zh-TW" sz="2000" dirty="0"/>
          </a:p>
          <a:p>
            <a:endParaRPr lang="en-US" altLang="zh-TW" sz="2000" dirty="0"/>
          </a:p>
          <a:p>
            <a:r>
              <a:rPr lang="en-US" altLang="zh-TW" sz="2000" dirty="0"/>
              <a:t>LLM steps: tokenize (string to token) → inference (generate) → decode (token to string)</a:t>
            </a:r>
          </a:p>
          <a:p>
            <a:pPr lvl="1"/>
            <a:r>
              <a:rPr lang="en-US" altLang="zh-TW" sz="1800" b="1" dirty="0"/>
              <a:t>Tokenization example:</a:t>
            </a:r>
          </a:p>
          <a:p>
            <a:pPr marL="57150" indent="0" algn="ctr">
              <a:buNone/>
            </a:pPr>
            <a:r>
              <a:rPr lang="en-US" altLang="zh-TW" sz="1600" dirty="0"/>
              <a:t>"</a:t>
            </a:r>
            <a:r>
              <a:rPr lang="en-US" altLang="zh-TW" sz="1600" dirty="0" err="1"/>
              <a:t>ChatGPT</a:t>
            </a:r>
            <a:r>
              <a:rPr lang="en-US" altLang="zh-TW" sz="1600" dirty="0"/>
              <a:t> is amazing!" → ['Chat', 'G', 'PT', ' is', ' amazing', '!’] → [12345, 678, 91011, 314, 56789, 42]</a:t>
            </a:r>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19</a:t>
            </a:fld>
            <a:endParaRPr lang="en-US" altLang="zh-TW"/>
          </a:p>
        </p:txBody>
      </p:sp>
      <p:sp>
        <p:nvSpPr>
          <p:cNvPr id="5" name="Rectangle 4">
            <a:extLst>
              <a:ext uri="{FF2B5EF4-FFF2-40B4-BE49-F238E27FC236}">
                <a16:creationId xmlns:a16="http://schemas.microsoft.com/office/drawing/2014/main" id="{9E23E5D0-68C9-28FB-9FF4-CDF0090ED226}"/>
              </a:ext>
            </a:extLst>
          </p:cNvPr>
          <p:cNvSpPr/>
          <p:nvPr/>
        </p:nvSpPr>
        <p:spPr bwMode="auto">
          <a:xfrm>
            <a:off x="6406839" y="2455607"/>
            <a:ext cx="1138576" cy="11385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CNN</a:t>
            </a:r>
          </a:p>
        </p:txBody>
      </p:sp>
      <p:pic>
        <p:nvPicPr>
          <p:cNvPr id="1026" name="Picture 2" descr="Free Images : nature, puppy, pet, nose, golden retriever, snout ...">
            <a:extLst>
              <a:ext uri="{FF2B5EF4-FFF2-40B4-BE49-F238E27FC236}">
                <a16:creationId xmlns:a16="http://schemas.microsoft.com/office/drawing/2014/main" id="{67686D0D-8857-3D7B-32BD-7AE8F7E1C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49" y="2359742"/>
            <a:ext cx="2009512" cy="13269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D42A70-0782-47C6-BBEE-FC142D364C2D}"/>
                  </a:ext>
                </a:extLst>
              </p:cNvPr>
              <p:cNvSpPr txBox="1"/>
              <p:nvPr/>
            </p:nvSpPr>
            <p:spPr>
              <a:xfrm>
                <a:off x="3721511" y="24733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7" name="TextBox 6">
                <a:extLst>
                  <a:ext uri="{FF2B5EF4-FFF2-40B4-BE49-F238E27FC236}">
                    <a16:creationId xmlns:a16="http://schemas.microsoft.com/office/drawing/2014/main" id="{95D42A70-0782-47C6-BBEE-FC142D364C2D}"/>
                  </a:ext>
                </a:extLst>
              </p:cNvPr>
              <p:cNvSpPr txBox="1">
                <a:spLocks noRot="1" noChangeAspect="1" noMove="1" noResize="1" noEditPoints="1" noAdjustHandles="1" noChangeArrowheads="1" noChangeShapeType="1" noTextEdit="1"/>
              </p:cNvSpPr>
              <p:nvPr/>
            </p:nvSpPr>
            <p:spPr>
              <a:xfrm>
                <a:off x="3721511" y="24733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D36FEA-3D21-A73B-8ABD-651950C35A0A}"/>
                  </a:ext>
                </a:extLst>
              </p:cNvPr>
              <p:cNvSpPr txBox="1"/>
              <p:nvPr/>
            </p:nvSpPr>
            <p:spPr>
              <a:xfrm>
                <a:off x="3873911" y="26257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1" name="TextBox 10">
                <a:extLst>
                  <a:ext uri="{FF2B5EF4-FFF2-40B4-BE49-F238E27FC236}">
                    <a16:creationId xmlns:a16="http://schemas.microsoft.com/office/drawing/2014/main" id="{19D36FEA-3D21-A73B-8ABD-651950C35A0A}"/>
                  </a:ext>
                </a:extLst>
              </p:cNvPr>
              <p:cNvSpPr txBox="1">
                <a:spLocks noRot="1" noChangeAspect="1" noMove="1" noResize="1" noEditPoints="1" noAdjustHandles="1" noChangeArrowheads="1" noChangeShapeType="1" noTextEdit="1"/>
              </p:cNvSpPr>
              <p:nvPr/>
            </p:nvSpPr>
            <p:spPr>
              <a:xfrm>
                <a:off x="3873911" y="26257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58FA88-D50A-2CA7-AC03-EE874AC02D9B}"/>
                  </a:ext>
                </a:extLst>
              </p:cNvPr>
              <p:cNvSpPr txBox="1"/>
              <p:nvPr/>
            </p:nvSpPr>
            <p:spPr>
              <a:xfrm>
                <a:off x="4026311" y="27781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2" name="TextBox 11">
                <a:extLst>
                  <a:ext uri="{FF2B5EF4-FFF2-40B4-BE49-F238E27FC236}">
                    <a16:creationId xmlns:a16="http://schemas.microsoft.com/office/drawing/2014/main" id="{A458FA88-D50A-2CA7-AC03-EE874AC02D9B}"/>
                  </a:ext>
                </a:extLst>
              </p:cNvPr>
              <p:cNvSpPr txBox="1">
                <a:spLocks noRot="1" noChangeAspect="1" noMove="1" noResize="1" noEditPoints="1" noAdjustHandles="1" noChangeArrowheads="1" noChangeShapeType="1" noTextEdit="1"/>
              </p:cNvSpPr>
              <p:nvPr/>
            </p:nvSpPr>
            <p:spPr>
              <a:xfrm>
                <a:off x="4026311" y="27781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476D16-16DB-E158-4C77-3CC0104A3FBC}"/>
                  </a:ext>
                </a:extLst>
              </p:cNvPr>
              <p:cNvSpPr txBox="1"/>
              <p:nvPr/>
            </p:nvSpPr>
            <p:spPr>
              <a:xfrm>
                <a:off x="8517194" y="2770911"/>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0</m:t>
                                </m:r>
                              </m:e>
                            </m:mr>
                          </m:m>
                        </m:e>
                      </m:d>
                    </m:oMath>
                  </m:oMathPara>
                </a14:m>
                <a:endParaRPr lang="en-US" dirty="0"/>
              </a:p>
            </p:txBody>
          </p:sp>
        </mc:Choice>
        <mc:Fallback xmlns="">
          <p:sp>
            <p:nvSpPr>
              <p:cNvPr id="13" name="TextBox 12">
                <a:extLst>
                  <a:ext uri="{FF2B5EF4-FFF2-40B4-BE49-F238E27FC236}">
                    <a16:creationId xmlns:a16="http://schemas.microsoft.com/office/drawing/2014/main" id="{27476D16-16DB-E158-4C77-3CC0104A3FBC}"/>
                  </a:ext>
                </a:extLst>
              </p:cNvPr>
              <p:cNvSpPr txBox="1">
                <a:spLocks noRot="1" noChangeAspect="1" noMove="1" noResize="1" noEditPoints="1" noAdjustHandles="1" noChangeArrowheads="1" noChangeShapeType="1" noTextEdit="1"/>
              </p:cNvSpPr>
              <p:nvPr/>
            </p:nvSpPr>
            <p:spPr>
              <a:xfrm>
                <a:off x="8517194" y="2770911"/>
                <a:ext cx="1255578" cy="369332"/>
              </a:xfrm>
              <a:prstGeom prst="rect">
                <a:avLst/>
              </a:prstGeom>
              <a:blipFill>
                <a:blip r:embed="rId4"/>
                <a:stretch>
                  <a:fillRect/>
                </a:stretch>
              </a:blipFill>
              <a:ln>
                <a:no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57006C2-CADA-B3BE-F508-17E84D01E037}"/>
              </a:ext>
            </a:extLst>
          </p:cNvPr>
          <p:cNvCxnSpPr/>
          <p:nvPr/>
        </p:nvCxnSpPr>
        <p:spPr bwMode="auto">
          <a:xfrm>
            <a:off x="2955577"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2F49A527-BF0E-6A0E-4C0D-EE71F0F83276}"/>
              </a:ext>
            </a:extLst>
          </p:cNvPr>
          <p:cNvCxnSpPr/>
          <p:nvPr/>
        </p:nvCxnSpPr>
        <p:spPr bwMode="auto">
          <a:xfrm>
            <a:off x="5563092"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6945D407-4441-EBAF-8A1E-2653EC8A1F6C}"/>
              </a:ext>
            </a:extLst>
          </p:cNvPr>
          <p:cNvCxnSpPr/>
          <p:nvPr/>
        </p:nvCxnSpPr>
        <p:spPr bwMode="auto">
          <a:xfrm>
            <a:off x="7793049"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D585A7D0-3D2D-27F6-F730-51597D6D5375}"/>
              </a:ext>
            </a:extLst>
          </p:cNvPr>
          <p:cNvSpPr txBox="1"/>
          <p:nvPr/>
        </p:nvSpPr>
        <p:spPr>
          <a:xfrm>
            <a:off x="5342958" y="2473305"/>
            <a:ext cx="1028486" cy="369332"/>
          </a:xfrm>
          <a:prstGeom prst="rect">
            <a:avLst/>
          </a:prstGeom>
          <a:noFill/>
        </p:spPr>
        <p:txBody>
          <a:bodyPr wrap="square" rtlCol="0">
            <a:spAutoFit/>
          </a:bodyPr>
          <a:lstStyle/>
          <a:p>
            <a:pPr algn="ctr"/>
            <a:r>
              <a:rPr lang="en-US" dirty="0" err="1"/>
              <a:t>matmul</a:t>
            </a:r>
            <a:endParaRPr lang="en-US" dirty="0"/>
          </a:p>
        </p:txBody>
      </p:sp>
      <p:sp>
        <p:nvSpPr>
          <p:cNvPr id="15" name="TextBox 14">
            <a:extLst>
              <a:ext uri="{FF2B5EF4-FFF2-40B4-BE49-F238E27FC236}">
                <a16:creationId xmlns:a16="http://schemas.microsoft.com/office/drawing/2014/main" id="{B59FA7A6-45FC-84D1-E940-73429E042451}"/>
              </a:ext>
            </a:extLst>
          </p:cNvPr>
          <p:cNvSpPr txBox="1"/>
          <p:nvPr/>
        </p:nvSpPr>
        <p:spPr>
          <a:xfrm>
            <a:off x="429683" y="5772082"/>
            <a:ext cx="1893692" cy="369332"/>
          </a:xfrm>
          <a:prstGeom prst="rect">
            <a:avLst/>
          </a:prstGeom>
          <a:noFill/>
        </p:spPr>
        <p:txBody>
          <a:bodyPr wrap="square" rtlCol="0">
            <a:spAutoFit/>
          </a:bodyPr>
          <a:lstStyle/>
          <a:p>
            <a:r>
              <a:rPr lang="en-US" dirty="0"/>
              <a:t>“How are you?”</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DEEDA3-4907-70D9-2F85-FA14FDCBFC8A}"/>
                  </a:ext>
                </a:extLst>
              </p:cNvPr>
              <p:cNvSpPr txBox="1"/>
              <p:nvPr/>
            </p:nvSpPr>
            <p:spPr>
              <a:xfrm>
                <a:off x="3141899" y="5760285"/>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6" name="TextBox 15">
                <a:extLst>
                  <a:ext uri="{FF2B5EF4-FFF2-40B4-BE49-F238E27FC236}">
                    <a16:creationId xmlns:a16="http://schemas.microsoft.com/office/drawing/2014/main" id="{35DEEDA3-4907-70D9-2F85-FA14FDCBFC8A}"/>
                  </a:ext>
                </a:extLst>
              </p:cNvPr>
              <p:cNvSpPr txBox="1">
                <a:spLocks noRot="1" noChangeAspect="1" noMove="1" noResize="1" noEditPoints="1" noAdjustHandles="1" noChangeArrowheads="1" noChangeShapeType="1" noTextEdit="1"/>
              </p:cNvSpPr>
              <p:nvPr/>
            </p:nvSpPr>
            <p:spPr>
              <a:xfrm>
                <a:off x="3141899" y="5760285"/>
                <a:ext cx="1255578" cy="369332"/>
              </a:xfrm>
              <a:prstGeom prst="rect">
                <a:avLst/>
              </a:prstGeom>
              <a:blipFill>
                <a:blip r:embed="rId5"/>
                <a:stretch>
                  <a:fillRect r="-6796"/>
                </a:stretch>
              </a:blipFill>
              <a:ln>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14AFFD06-8E08-162A-FB47-059EE46883DD}"/>
              </a:ext>
            </a:extLst>
          </p:cNvPr>
          <p:cNvSpPr/>
          <p:nvPr/>
        </p:nvSpPr>
        <p:spPr bwMode="auto">
          <a:xfrm>
            <a:off x="5407503" y="5468700"/>
            <a:ext cx="1044677" cy="9622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LLM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2EEB62-E5CD-C717-AB23-AEF7BCB30085}"/>
                  </a:ext>
                </a:extLst>
              </p:cNvPr>
              <p:cNvSpPr txBox="1"/>
              <p:nvPr/>
            </p:nvSpPr>
            <p:spPr>
              <a:xfrm>
                <a:off x="7366455" y="5772082"/>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8</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8" name="TextBox 17">
                <a:extLst>
                  <a:ext uri="{FF2B5EF4-FFF2-40B4-BE49-F238E27FC236}">
                    <a16:creationId xmlns:a16="http://schemas.microsoft.com/office/drawing/2014/main" id="{952EEB62-E5CD-C717-AB23-AEF7BCB30085}"/>
                  </a:ext>
                </a:extLst>
              </p:cNvPr>
              <p:cNvSpPr txBox="1">
                <a:spLocks noRot="1" noChangeAspect="1" noMove="1" noResize="1" noEditPoints="1" noAdjustHandles="1" noChangeArrowheads="1" noChangeShapeType="1" noTextEdit="1"/>
              </p:cNvSpPr>
              <p:nvPr/>
            </p:nvSpPr>
            <p:spPr>
              <a:xfrm>
                <a:off x="7366455" y="5772082"/>
                <a:ext cx="1255578" cy="369332"/>
              </a:xfrm>
              <a:prstGeom prst="rect">
                <a:avLst/>
              </a:prstGeom>
              <a:blipFill>
                <a:blip r:embed="rId6"/>
                <a:stretch>
                  <a:fillRect r="-6796"/>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2EEFC98A-A28E-7D70-D896-49DA82ED53BF}"/>
              </a:ext>
            </a:extLst>
          </p:cNvPr>
          <p:cNvSpPr txBox="1"/>
          <p:nvPr/>
        </p:nvSpPr>
        <p:spPr>
          <a:xfrm>
            <a:off x="9536308" y="5772082"/>
            <a:ext cx="1893692" cy="369332"/>
          </a:xfrm>
          <a:prstGeom prst="rect">
            <a:avLst/>
          </a:prstGeom>
          <a:noFill/>
        </p:spPr>
        <p:txBody>
          <a:bodyPr wrap="square" rtlCol="0">
            <a:spAutoFit/>
          </a:bodyPr>
          <a:lstStyle/>
          <a:p>
            <a:r>
              <a:rPr lang="en-US" dirty="0"/>
              <a:t>“I’m doing great”</a:t>
            </a:r>
          </a:p>
        </p:txBody>
      </p:sp>
      <p:cxnSp>
        <p:nvCxnSpPr>
          <p:cNvPr id="20" name="Straight Arrow Connector 19">
            <a:extLst>
              <a:ext uri="{FF2B5EF4-FFF2-40B4-BE49-F238E27FC236}">
                <a16:creationId xmlns:a16="http://schemas.microsoft.com/office/drawing/2014/main" id="{E471CE0F-8BFD-62E1-38DC-825E38B47EC2}"/>
              </a:ext>
            </a:extLst>
          </p:cNvPr>
          <p:cNvCxnSpPr/>
          <p:nvPr/>
        </p:nvCxnSpPr>
        <p:spPr bwMode="auto">
          <a:xfrm>
            <a:off x="2363638"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B1FE9F61-CE20-D655-7152-66DB287534F0}"/>
              </a:ext>
            </a:extLst>
          </p:cNvPr>
          <p:cNvCxnSpPr/>
          <p:nvPr/>
        </p:nvCxnSpPr>
        <p:spPr bwMode="auto">
          <a:xfrm>
            <a:off x="468802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F3D13EB-2B1E-B164-417B-9C00F5A3F983}"/>
              </a:ext>
            </a:extLst>
          </p:cNvPr>
          <p:cNvCxnSpPr/>
          <p:nvPr/>
        </p:nvCxnSpPr>
        <p:spPr bwMode="auto">
          <a:xfrm>
            <a:off x="669970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4E0D23D-4739-340B-4B51-D02AE38740BB}"/>
              </a:ext>
            </a:extLst>
          </p:cNvPr>
          <p:cNvCxnSpPr/>
          <p:nvPr/>
        </p:nvCxnSpPr>
        <p:spPr bwMode="auto">
          <a:xfrm>
            <a:off x="8852966"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7125F248-3D4A-BF87-2973-08128DC10C7C}"/>
              </a:ext>
            </a:extLst>
          </p:cNvPr>
          <p:cNvSpPr txBox="1"/>
          <p:nvPr/>
        </p:nvSpPr>
        <p:spPr>
          <a:xfrm>
            <a:off x="4470100" y="5471433"/>
            <a:ext cx="1028486" cy="369332"/>
          </a:xfrm>
          <a:prstGeom prst="rect">
            <a:avLst/>
          </a:prstGeom>
          <a:noFill/>
        </p:spPr>
        <p:txBody>
          <a:bodyPr wrap="square" rtlCol="0">
            <a:spAutoFit/>
          </a:bodyPr>
          <a:lstStyle/>
          <a:p>
            <a:pPr algn="ctr"/>
            <a:r>
              <a:rPr lang="en-US" dirty="0" err="1"/>
              <a:t>matmul</a:t>
            </a:r>
            <a:endParaRPr lang="en-US" dirty="0"/>
          </a:p>
        </p:txBody>
      </p:sp>
      <p:sp>
        <p:nvSpPr>
          <p:cNvPr id="25" name="TextBox 24">
            <a:extLst>
              <a:ext uri="{FF2B5EF4-FFF2-40B4-BE49-F238E27FC236}">
                <a16:creationId xmlns:a16="http://schemas.microsoft.com/office/drawing/2014/main" id="{95F0DA95-D4B0-DDB0-66F8-6CC261E5ACF3}"/>
              </a:ext>
            </a:extLst>
          </p:cNvPr>
          <p:cNvSpPr txBox="1"/>
          <p:nvPr/>
        </p:nvSpPr>
        <p:spPr>
          <a:xfrm>
            <a:off x="2735036" y="2473305"/>
            <a:ext cx="1028486" cy="369332"/>
          </a:xfrm>
          <a:prstGeom prst="rect">
            <a:avLst/>
          </a:prstGeom>
          <a:noFill/>
        </p:spPr>
        <p:txBody>
          <a:bodyPr wrap="square" rtlCol="0">
            <a:spAutoFit/>
          </a:bodyPr>
          <a:lstStyle/>
          <a:p>
            <a:pPr algn="ctr"/>
            <a:r>
              <a:rPr lang="en-US" dirty="0"/>
              <a:t>cv2</a:t>
            </a:r>
          </a:p>
        </p:txBody>
      </p:sp>
      <p:sp>
        <p:nvSpPr>
          <p:cNvPr id="26" name="TextBox 25">
            <a:extLst>
              <a:ext uri="{FF2B5EF4-FFF2-40B4-BE49-F238E27FC236}">
                <a16:creationId xmlns:a16="http://schemas.microsoft.com/office/drawing/2014/main" id="{98755C29-6C6D-E12F-33C3-98A967D62EC8}"/>
              </a:ext>
            </a:extLst>
          </p:cNvPr>
          <p:cNvSpPr txBox="1"/>
          <p:nvPr/>
        </p:nvSpPr>
        <p:spPr>
          <a:xfrm>
            <a:off x="1968109" y="5471433"/>
            <a:ext cx="1375093" cy="369332"/>
          </a:xfrm>
          <a:prstGeom prst="rect">
            <a:avLst/>
          </a:prstGeom>
          <a:noFill/>
        </p:spPr>
        <p:txBody>
          <a:bodyPr wrap="square" rtlCol="0">
            <a:spAutoFit/>
          </a:bodyPr>
          <a:lstStyle/>
          <a:p>
            <a:pPr algn="ctr"/>
            <a:r>
              <a:rPr lang="en-US" dirty="0"/>
              <a:t>tokenize</a:t>
            </a:r>
          </a:p>
        </p:txBody>
      </p:sp>
      <p:sp>
        <p:nvSpPr>
          <p:cNvPr id="27" name="TextBox 26">
            <a:extLst>
              <a:ext uri="{FF2B5EF4-FFF2-40B4-BE49-F238E27FC236}">
                <a16:creationId xmlns:a16="http://schemas.microsoft.com/office/drawing/2014/main" id="{C65DDBEC-FAAF-B550-5EB8-707B89F20C75}"/>
              </a:ext>
            </a:extLst>
          </p:cNvPr>
          <p:cNvSpPr txBox="1"/>
          <p:nvPr/>
        </p:nvSpPr>
        <p:spPr>
          <a:xfrm>
            <a:off x="8457437" y="5471433"/>
            <a:ext cx="1375093" cy="369332"/>
          </a:xfrm>
          <a:prstGeom prst="rect">
            <a:avLst/>
          </a:prstGeom>
          <a:noFill/>
        </p:spPr>
        <p:txBody>
          <a:bodyPr wrap="square" rtlCol="0">
            <a:spAutoFit/>
          </a:bodyPr>
          <a:lstStyle/>
          <a:p>
            <a:pPr algn="ctr"/>
            <a:r>
              <a:rPr lang="en-US" dirty="0"/>
              <a:t>decode</a:t>
            </a:r>
          </a:p>
        </p:txBody>
      </p:sp>
      <p:cxnSp>
        <p:nvCxnSpPr>
          <p:cNvPr id="28" name="Straight Arrow Connector 27">
            <a:extLst>
              <a:ext uri="{FF2B5EF4-FFF2-40B4-BE49-F238E27FC236}">
                <a16:creationId xmlns:a16="http://schemas.microsoft.com/office/drawing/2014/main" id="{3D978DE0-D602-D351-D74C-BFC495D921FF}"/>
              </a:ext>
            </a:extLst>
          </p:cNvPr>
          <p:cNvCxnSpPr/>
          <p:nvPr/>
        </p:nvCxnSpPr>
        <p:spPr bwMode="auto">
          <a:xfrm>
            <a:off x="9925943"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242B6C-0090-0B49-BF3C-C947C67F9BED}"/>
                  </a:ext>
                </a:extLst>
              </p:cNvPr>
              <p:cNvSpPr txBox="1"/>
              <p:nvPr/>
            </p:nvSpPr>
            <p:spPr>
              <a:xfrm>
                <a:off x="10703271" y="2632411"/>
                <a:ext cx="1022299" cy="646331"/>
              </a:xfrm>
              <a:prstGeom prst="rect">
                <a:avLst/>
              </a:prstGeom>
              <a:noFill/>
              <a:ln>
                <a:noFill/>
              </a:ln>
            </p:spPr>
            <p:txBody>
              <a:bodyPr wrap="square" rtlCol="0">
                <a:spAutoFit/>
              </a:bodyPr>
              <a:lstStyle/>
              <a:p>
                <a:pPr algn="ctr"/>
                <a:r>
                  <a:rPr lang="en-US" dirty="0"/>
                  <a:t>Label: </a:t>
                </a:r>
                <a14:m>
                  <m:oMath xmlns:m="http://schemas.openxmlformats.org/officeDocument/2006/math">
                    <m:r>
                      <a:rPr lang="en-US" i="1" smtClean="0">
                        <a:latin typeface="Cambria Math" panose="02040503050406030204" pitchFamily="18" charset="0"/>
                      </a:rPr>
                      <m:t>0</m:t>
                    </m:r>
                  </m:oMath>
                </a14:m>
                <a:r>
                  <a:rPr lang="en-US" dirty="0"/>
                  <a:t>, dog</a:t>
                </a:r>
              </a:p>
            </p:txBody>
          </p:sp>
        </mc:Choice>
        <mc:Fallback xmlns="">
          <p:sp>
            <p:nvSpPr>
              <p:cNvPr id="29" name="TextBox 28">
                <a:extLst>
                  <a:ext uri="{FF2B5EF4-FFF2-40B4-BE49-F238E27FC236}">
                    <a16:creationId xmlns:a16="http://schemas.microsoft.com/office/drawing/2014/main" id="{1F242B6C-0090-0B49-BF3C-C947C67F9BED}"/>
                  </a:ext>
                </a:extLst>
              </p:cNvPr>
              <p:cNvSpPr txBox="1">
                <a:spLocks noRot="1" noChangeAspect="1" noMove="1" noResize="1" noEditPoints="1" noAdjustHandles="1" noChangeArrowheads="1" noChangeShapeType="1" noTextEdit="1"/>
              </p:cNvSpPr>
              <p:nvPr/>
            </p:nvSpPr>
            <p:spPr>
              <a:xfrm>
                <a:off x="10703271" y="2632411"/>
                <a:ext cx="1022299" cy="646331"/>
              </a:xfrm>
              <a:prstGeom prst="rect">
                <a:avLst/>
              </a:prstGeom>
              <a:blipFill>
                <a:blip r:embed="rId7"/>
                <a:stretch>
                  <a:fillRect t="-5660" b="-14151"/>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33A990A-3F4C-1DC1-7DA1-D03D6E2CA24E}"/>
              </a:ext>
            </a:extLst>
          </p:cNvPr>
          <p:cNvSpPr txBox="1"/>
          <p:nvPr/>
        </p:nvSpPr>
        <p:spPr>
          <a:xfrm>
            <a:off x="9712880" y="2473305"/>
            <a:ext cx="1028486" cy="369332"/>
          </a:xfrm>
          <a:prstGeom prst="rect">
            <a:avLst/>
          </a:prstGeom>
          <a:noFill/>
        </p:spPr>
        <p:txBody>
          <a:bodyPr wrap="square" rtlCol="0">
            <a:spAutoFit/>
          </a:bodyPr>
          <a:lstStyle/>
          <a:p>
            <a:pPr algn="ctr"/>
            <a:r>
              <a:rPr lang="en-US" dirty="0"/>
              <a:t>argmax</a:t>
            </a:r>
          </a:p>
        </p:txBody>
      </p:sp>
      <p:sp>
        <p:nvSpPr>
          <p:cNvPr id="31" name="TextBox 30">
            <a:extLst>
              <a:ext uri="{FF2B5EF4-FFF2-40B4-BE49-F238E27FC236}">
                <a16:creationId xmlns:a16="http://schemas.microsoft.com/office/drawing/2014/main" id="{43CFDD27-088E-49CA-879E-3617E6A7FE26}"/>
              </a:ext>
            </a:extLst>
          </p:cNvPr>
          <p:cNvSpPr txBox="1"/>
          <p:nvPr/>
        </p:nvSpPr>
        <p:spPr>
          <a:xfrm>
            <a:off x="2735036" y="3147618"/>
            <a:ext cx="1028486" cy="415498"/>
          </a:xfrm>
          <a:prstGeom prst="rect">
            <a:avLst/>
          </a:prstGeom>
          <a:noFill/>
        </p:spPr>
        <p:txBody>
          <a:bodyPr wrap="square" rtlCol="0">
            <a:spAutoFit/>
          </a:bodyPr>
          <a:lstStyle/>
          <a:p>
            <a:pPr algn="ctr"/>
            <a:r>
              <a:rPr lang="en-US" sz="1050" dirty="0"/>
              <a:t>Image</a:t>
            </a:r>
          </a:p>
          <a:p>
            <a:pPr algn="ctr"/>
            <a:r>
              <a:rPr lang="en-US" sz="1050" dirty="0"/>
              <a:t>augmentation</a:t>
            </a:r>
          </a:p>
        </p:txBody>
      </p:sp>
      <p:sp>
        <p:nvSpPr>
          <p:cNvPr id="32" name="TextBox 29">
            <a:extLst>
              <a:ext uri="{FF2B5EF4-FFF2-40B4-BE49-F238E27FC236}">
                <a16:creationId xmlns:a16="http://schemas.microsoft.com/office/drawing/2014/main" id="{1F760FAE-B002-4EBD-A8F5-6BEBE536222F}"/>
              </a:ext>
            </a:extLst>
          </p:cNvPr>
          <p:cNvSpPr txBox="1"/>
          <p:nvPr/>
        </p:nvSpPr>
        <p:spPr>
          <a:xfrm>
            <a:off x="8436796" y="3170701"/>
            <a:ext cx="1375093" cy="646331"/>
          </a:xfrm>
          <a:prstGeom prst="rect">
            <a:avLst/>
          </a:prstGeom>
          <a:noFill/>
        </p:spPr>
        <p:txBody>
          <a:bodyPr wrap="square" rtlCol="0">
            <a:spAutoFit/>
          </a:bodyPr>
          <a:lstStyle/>
          <a:p>
            <a:pPr algn="ctr"/>
            <a:r>
              <a:rPr lang="en-US" dirty="0"/>
              <a:t>Probability vector</a:t>
            </a:r>
          </a:p>
        </p:txBody>
      </p:sp>
    </p:spTree>
    <p:extLst>
      <p:ext uri="{BB962C8B-B14F-4D97-AF65-F5344CB8AC3E}">
        <p14:creationId xmlns:p14="http://schemas.microsoft.com/office/powerpoint/2010/main" val="33419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8809E-4714-4734-B649-E4D39425142C}"/>
              </a:ext>
            </a:extLst>
          </p:cNvPr>
          <p:cNvSpPr>
            <a:spLocks noGrp="1"/>
          </p:cNvSpPr>
          <p:nvPr>
            <p:ph type="title"/>
          </p:nvPr>
        </p:nvSpPr>
        <p:spPr/>
        <p:txBody>
          <a:bodyPr/>
          <a:lstStyle/>
          <a:p>
            <a:r>
              <a:rPr lang="en-US" altLang="zh-TW" sz="4000" dirty="0"/>
              <a:t>Lesson Outline</a:t>
            </a:r>
          </a:p>
        </p:txBody>
      </p:sp>
      <p:sp>
        <p:nvSpPr>
          <p:cNvPr id="3" name="內容版面配置區 2">
            <a:extLst>
              <a:ext uri="{FF2B5EF4-FFF2-40B4-BE49-F238E27FC236}">
                <a16:creationId xmlns:a16="http://schemas.microsoft.com/office/drawing/2014/main" id="{2F4D1E6E-1D20-4E8F-AA86-85FEEEF40A3C}"/>
              </a:ext>
            </a:extLst>
          </p:cNvPr>
          <p:cNvSpPr>
            <a:spLocks noGrp="1"/>
          </p:cNvSpPr>
          <p:nvPr>
            <p:ph idx="1"/>
          </p:nvPr>
        </p:nvSpPr>
        <p:spPr>
          <a:xfrm>
            <a:off x="609600" y="1454977"/>
            <a:ext cx="11152717" cy="4757737"/>
          </a:xfrm>
        </p:spPr>
        <p:txBody>
          <a:bodyPr/>
          <a:lstStyle/>
          <a:p>
            <a:pPr marL="514350" indent="-514350">
              <a:buFont typeface="+mj-lt"/>
              <a:buAutoNum type="arabicPeriod"/>
            </a:pPr>
            <a:r>
              <a:rPr lang="en-US" altLang="zh-TW" sz="2000" b="0" i="0" dirty="0">
                <a:solidFill>
                  <a:srgbClr val="000000"/>
                </a:solidFill>
                <a:effectLst/>
                <a:latin typeface="Arial" panose="020B0604020202020204" pitchFamily="34" charset="0"/>
              </a:rPr>
              <a:t>Overview</a:t>
            </a:r>
          </a:p>
          <a:p>
            <a:pPr marL="514350" indent="-514350">
              <a:buFont typeface="+mj-lt"/>
              <a:buAutoNum type="arabicPeriod"/>
            </a:pPr>
            <a:r>
              <a:rPr lang="en-US" altLang="zh-TW" sz="2000" b="0" i="0" dirty="0">
                <a:solidFill>
                  <a:srgbClr val="000000"/>
                </a:solidFill>
                <a:effectLst/>
                <a:latin typeface="Arial" panose="020B0604020202020204" pitchFamily="34" charset="0"/>
              </a:rPr>
              <a:t>What are AMD </a:t>
            </a:r>
            <a:r>
              <a:rPr lang="en-US" altLang="zh-TW" sz="2000" b="0" i="0" dirty="0" err="1">
                <a:solidFill>
                  <a:srgbClr val="000000"/>
                </a:solidFill>
                <a:effectLst/>
                <a:latin typeface="Arial" panose="020B0604020202020204" pitchFamily="34" charset="0"/>
              </a:rPr>
              <a:t>Ryzen</a:t>
            </a:r>
            <a:r>
              <a:rPr lang="en-US" altLang="zh-TW" sz="2000" b="0" i="0" baseline="30000" dirty="0" err="1">
                <a:solidFill>
                  <a:srgbClr val="000000"/>
                </a:solidFill>
                <a:effectLst/>
                <a:latin typeface="Arial" panose="020B0604020202020204" pitchFamily="34" charset="0"/>
              </a:rPr>
              <a:t>TM</a:t>
            </a:r>
            <a:r>
              <a:rPr lang="en-US" altLang="zh-TW" sz="2000" b="0" i="0" dirty="0">
                <a:solidFill>
                  <a:srgbClr val="000000"/>
                </a:solidFill>
                <a:effectLst/>
                <a:latin typeface="Arial" panose="020B0604020202020204" pitchFamily="34" charset="0"/>
              </a:rPr>
              <a:t> AI PCs?</a:t>
            </a:r>
          </a:p>
          <a:p>
            <a:pPr marL="514350" indent="-514350">
              <a:buFont typeface="+mj-lt"/>
              <a:buAutoNum type="arabicPeriod"/>
            </a:pPr>
            <a:r>
              <a:rPr lang="en-US" altLang="zh-TW" sz="2000" b="0" i="0" dirty="0">
                <a:solidFill>
                  <a:srgbClr val="000000"/>
                </a:solidFill>
                <a:effectLst/>
                <a:latin typeface="Arial" panose="020B0604020202020204" pitchFamily="34" charset="0"/>
              </a:rPr>
              <a:t>Primer to Computer Vision Tasks</a:t>
            </a:r>
          </a:p>
          <a:p>
            <a:pPr marL="514350" indent="-514350">
              <a:buFont typeface="+mj-lt"/>
              <a:buAutoNum type="arabicPeriod"/>
            </a:pPr>
            <a:r>
              <a:rPr lang="en-US" altLang="zh-TW" sz="2000" b="0" i="0" dirty="0">
                <a:solidFill>
                  <a:srgbClr val="000000"/>
                </a:solidFill>
                <a:effectLst/>
                <a:latin typeface="Arial" panose="020B0604020202020204" pitchFamily="34" charset="0"/>
              </a:rPr>
              <a:t>Foundations of LLMs</a:t>
            </a:r>
          </a:p>
          <a:p>
            <a:pPr marL="514350" indent="-514350">
              <a:buFont typeface="+mj-lt"/>
              <a:buAutoNum type="arabicPeriod"/>
            </a:pPr>
            <a:r>
              <a:rPr lang="en-US" altLang="zh-TW" sz="2000" b="0" i="0" dirty="0">
                <a:solidFill>
                  <a:srgbClr val="000000"/>
                </a:solidFill>
                <a:effectLst/>
                <a:latin typeface="Arial" panose="020B0604020202020204" pitchFamily="34" charset="0"/>
              </a:rPr>
              <a:t>Retrieval-Augmented Generation (RAG)</a:t>
            </a:r>
          </a:p>
          <a:p>
            <a:pPr marL="514350" indent="-514350">
              <a:buFont typeface="+mj-lt"/>
              <a:buAutoNum type="arabicPeriod"/>
            </a:pPr>
            <a:r>
              <a:rPr lang="en-US" altLang="zh-TW" sz="2000" b="0" i="0" dirty="0">
                <a:solidFill>
                  <a:srgbClr val="000000"/>
                </a:solidFill>
                <a:effectLst/>
                <a:latin typeface="Arial" panose="020B0604020202020204" pitchFamily="34" charset="0"/>
              </a:rPr>
              <a:t>Function Calling Implementation</a:t>
            </a:r>
          </a:p>
        </p:txBody>
      </p:sp>
      <p:sp>
        <p:nvSpPr>
          <p:cNvPr id="4" name="投影片編號版面配置區 3">
            <a:extLst>
              <a:ext uri="{FF2B5EF4-FFF2-40B4-BE49-F238E27FC236}">
                <a16:creationId xmlns:a16="http://schemas.microsoft.com/office/drawing/2014/main" id="{077D410D-7EF9-4504-A530-D91317B07BCE}"/>
              </a:ext>
            </a:extLst>
          </p:cNvPr>
          <p:cNvSpPr>
            <a:spLocks noGrp="1"/>
          </p:cNvSpPr>
          <p:nvPr>
            <p:ph type="sldNum" sz="quarter" idx="10"/>
          </p:nvPr>
        </p:nvSpPr>
        <p:spPr/>
        <p:txBody>
          <a:bodyPr/>
          <a:lstStyle/>
          <a:p>
            <a:pPr>
              <a:defRPr/>
            </a:pPr>
            <a:fld id="{CF627BE3-1269-44D5-A349-82FD5D94EBD8}" type="slidenum">
              <a:rPr lang="en-US" altLang="zh-TW" smtClean="0"/>
              <a:pPr>
                <a:defRPr/>
              </a:pPr>
              <a:t>2</a:t>
            </a:fld>
            <a:endParaRPr lang="en-US" altLang="zh-TW"/>
          </a:p>
        </p:txBody>
      </p:sp>
    </p:spTree>
    <p:extLst>
      <p:ext uri="{BB962C8B-B14F-4D97-AF65-F5344CB8AC3E}">
        <p14:creationId xmlns:p14="http://schemas.microsoft.com/office/powerpoint/2010/main" val="420850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Background For LLMs: Tokenizer</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u="sng" dirty="0"/>
              <a:t>What are tokens?</a:t>
            </a:r>
          </a:p>
          <a:p>
            <a:r>
              <a:rPr lang="en-US" altLang="zh-TW" sz="2000" dirty="0"/>
              <a:t>LLMs need </a:t>
            </a:r>
            <a:r>
              <a:rPr lang="en-US" altLang="zh-TW" sz="2000" b="1" dirty="0"/>
              <a:t>tokenizers</a:t>
            </a:r>
            <a:r>
              <a:rPr lang="en-US" altLang="zh-TW" sz="2000" dirty="0"/>
              <a:t> to convert strings into tokens (numerical IDs) that the model can understand</a:t>
            </a:r>
          </a:p>
          <a:p>
            <a:pPr lvl="1"/>
            <a:r>
              <a:rPr lang="en-US" altLang="zh-TW" sz="1600" dirty="0"/>
              <a:t>Working with numerical values (float/int) is easier than strings</a:t>
            </a:r>
          </a:p>
          <a:p>
            <a:pPr lvl="1"/>
            <a:r>
              <a:rPr lang="en-US" altLang="zh-TW" sz="1600" dirty="0"/>
              <a:t>Every model has their own tokenizer</a:t>
            </a:r>
          </a:p>
          <a:p>
            <a:pPr lvl="1"/>
            <a:r>
              <a:rPr lang="en-US" altLang="zh-TW" sz="1600" dirty="0"/>
              <a:t>To better generalize unseen vocabulary during training, words are broken down into smaller parts (so one word can be more than one token)</a:t>
            </a:r>
          </a:p>
          <a:p>
            <a:pPr lvl="1"/>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20</a:t>
            </a:fld>
            <a:endParaRPr lang="en-US" altLang="zh-TW"/>
          </a:p>
        </p:txBody>
      </p:sp>
      <p:sp>
        <p:nvSpPr>
          <p:cNvPr id="6" name="文字方塊 5">
            <a:extLst>
              <a:ext uri="{FF2B5EF4-FFF2-40B4-BE49-F238E27FC236}">
                <a16:creationId xmlns:a16="http://schemas.microsoft.com/office/drawing/2014/main" id="{B3987F56-A457-4AEC-8EE2-9ECC7E3FAA12}"/>
              </a:ext>
            </a:extLst>
          </p:cNvPr>
          <p:cNvSpPr txBox="1"/>
          <p:nvPr/>
        </p:nvSpPr>
        <p:spPr>
          <a:xfrm>
            <a:off x="609600" y="4048034"/>
            <a:ext cx="4296984" cy="1200329"/>
          </a:xfrm>
          <a:prstGeom prst="rect">
            <a:avLst/>
          </a:prstGeom>
          <a:noFill/>
        </p:spPr>
        <p:txBody>
          <a:bodyPr wrap="square">
            <a:spAutoFit/>
          </a:bodyPr>
          <a:lstStyle/>
          <a:p>
            <a:r>
              <a:rPr lang="en-US" altLang="zh-TW" u="sng" dirty="0"/>
              <a:t>Word seen during training: “unavailable” </a:t>
            </a:r>
          </a:p>
          <a:p>
            <a:r>
              <a:rPr lang="en-US" altLang="zh-TW" dirty="0"/>
              <a:t>“un” → 42</a:t>
            </a:r>
          </a:p>
          <a:p>
            <a:r>
              <a:rPr lang="en-US" altLang="zh-TW" dirty="0"/>
              <a:t>“avail” → 189</a:t>
            </a:r>
          </a:p>
          <a:p>
            <a:r>
              <a:rPr lang="en-US" altLang="zh-TW" dirty="0"/>
              <a:t>“able” → 76</a:t>
            </a:r>
          </a:p>
        </p:txBody>
      </p:sp>
      <p:sp>
        <p:nvSpPr>
          <p:cNvPr id="8" name="文字方塊 7">
            <a:extLst>
              <a:ext uri="{FF2B5EF4-FFF2-40B4-BE49-F238E27FC236}">
                <a16:creationId xmlns:a16="http://schemas.microsoft.com/office/drawing/2014/main" id="{2378CE16-43B5-4617-97A7-66021B2BD10C}"/>
              </a:ext>
            </a:extLst>
          </p:cNvPr>
          <p:cNvSpPr txBox="1"/>
          <p:nvPr/>
        </p:nvSpPr>
        <p:spPr>
          <a:xfrm>
            <a:off x="5532817" y="4048034"/>
            <a:ext cx="6278183" cy="1200329"/>
          </a:xfrm>
          <a:prstGeom prst="rect">
            <a:avLst/>
          </a:prstGeom>
          <a:noFill/>
        </p:spPr>
        <p:txBody>
          <a:bodyPr wrap="square">
            <a:spAutoFit/>
          </a:bodyPr>
          <a:lstStyle/>
          <a:p>
            <a:r>
              <a:rPr lang="en-US" altLang="zh-TW" u="sng" dirty="0"/>
              <a:t>New unknown word seen during inference: “unimaginable”</a:t>
            </a:r>
          </a:p>
          <a:p>
            <a:r>
              <a:rPr lang="en-US" altLang="zh-TW" dirty="0"/>
              <a:t>“un” → 42</a:t>
            </a:r>
          </a:p>
          <a:p>
            <a:r>
              <a:rPr lang="en-US" altLang="zh-TW" dirty="0"/>
              <a:t>“imagine” → ?</a:t>
            </a:r>
          </a:p>
          <a:p>
            <a:r>
              <a:rPr lang="en-US" altLang="zh-TW" dirty="0"/>
              <a:t>“able” → 76</a:t>
            </a:r>
          </a:p>
        </p:txBody>
      </p:sp>
      <p:sp>
        <p:nvSpPr>
          <p:cNvPr id="10" name="文字方塊 9">
            <a:extLst>
              <a:ext uri="{FF2B5EF4-FFF2-40B4-BE49-F238E27FC236}">
                <a16:creationId xmlns:a16="http://schemas.microsoft.com/office/drawing/2014/main" id="{F21E5969-62C8-4571-8494-2EE93F9540BC}"/>
              </a:ext>
            </a:extLst>
          </p:cNvPr>
          <p:cNvSpPr txBox="1"/>
          <p:nvPr/>
        </p:nvSpPr>
        <p:spPr>
          <a:xfrm>
            <a:off x="609600" y="5472454"/>
            <a:ext cx="11310257" cy="923330"/>
          </a:xfrm>
          <a:prstGeom prst="rect">
            <a:avLst/>
          </a:prstGeom>
          <a:noFill/>
        </p:spPr>
        <p:txBody>
          <a:bodyPr wrap="square">
            <a:spAutoFit/>
          </a:bodyPr>
          <a:lstStyle/>
          <a:p>
            <a:r>
              <a:rPr lang="en-US" altLang="zh-TW" dirty="0"/>
              <a:t>Token 42 = not/opposite</a:t>
            </a:r>
          </a:p>
          <a:p>
            <a:r>
              <a:rPr lang="en-US" altLang="zh-TW" dirty="0"/>
              <a:t>Token 76 = can</a:t>
            </a:r>
          </a:p>
          <a:p>
            <a:r>
              <a:rPr lang="en-US" altLang="zh-TW" dirty="0"/>
              <a:t>So “unimaginable” should have a meaning related to being unable to do something</a:t>
            </a:r>
          </a:p>
        </p:txBody>
      </p:sp>
    </p:spTree>
    <p:extLst>
      <p:ext uri="{BB962C8B-B14F-4D97-AF65-F5344CB8AC3E}">
        <p14:creationId xmlns:p14="http://schemas.microsoft.com/office/powerpoint/2010/main" val="288266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ED3A-2EF2-4F00-A9CE-B85CB68DFDF8}"/>
              </a:ext>
            </a:extLst>
          </p:cNvPr>
          <p:cNvSpPr>
            <a:spLocks noGrp="1"/>
          </p:cNvSpPr>
          <p:nvPr>
            <p:ph type="title"/>
          </p:nvPr>
        </p:nvSpPr>
        <p:spPr/>
        <p:txBody>
          <a:bodyPr/>
          <a:lstStyle/>
          <a:p>
            <a:r>
              <a:rPr lang="en-US" altLang="zh-TW" dirty="0"/>
              <a:t>What LLMs Are Out There?</a:t>
            </a:r>
            <a:endParaRPr lang="zh-TW" altLang="en-US" dirty="0"/>
          </a:p>
        </p:txBody>
      </p:sp>
      <p:sp>
        <p:nvSpPr>
          <p:cNvPr id="3" name="內容版面配置區 2">
            <a:extLst>
              <a:ext uri="{FF2B5EF4-FFF2-40B4-BE49-F238E27FC236}">
                <a16:creationId xmlns:a16="http://schemas.microsoft.com/office/drawing/2014/main" id="{3126C615-69A4-48E9-B3CF-5F99D2C2E624}"/>
              </a:ext>
            </a:extLst>
          </p:cNvPr>
          <p:cNvSpPr>
            <a:spLocks noGrp="1"/>
          </p:cNvSpPr>
          <p:nvPr>
            <p:ph idx="1"/>
          </p:nvPr>
        </p:nvSpPr>
        <p:spPr/>
        <p:txBody>
          <a:bodyPr/>
          <a:lstStyle/>
          <a:p>
            <a:pPr rtl="0">
              <a:spcBef>
                <a:spcPts val="0"/>
              </a:spcBef>
              <a:spcAft>
                <a:spcPts val="1200"/>
              </a:spcAft>
            </a:pPr>
            <a:r>
              <a:rPr lang="en-US" altLang="zh-TW" sz="2000" b="0" i="0" u="none" strike="noStrike" dirty="0">
                <a:effectLst/>
                <a:latin typeface="Arial" panose="020B0604020202020204" pitchFamily="34" charset="0"/>
              </a:rPr>
              <a:t>GPT, </a:t>
            </a:r>
            <a:r>
              <a:rPr lang="en-US" altLang="zh-TW" sz="2000" b="0" i="0" u="none" strike="noStrike" dirty="0" err="1">
                <a:effectLst/>
                <a:latin typeface="Arial" panose="020B0604020202020204" pitchFamily="34" charset="0"/>
              </a:rPr>
              <a:t>Deepseek</a:t>
            </a:r>
            <a:r>
              <a:rPr lang="en-US" altLang="zh-TW" sz="2000" b="0" i="0" u="none" strike="noStrike" dirty="0">
                <a:effectLst/>
                <a:latin typeface="Arial" panose="020B0604020202020204" pitchFamily="34" charset="0"/>
              </a:rPr>
              <a:t>, Llama, </a:t>
            </a:r>
            <a:r>
              <a:rPr lang="en-US" altLang="zh-TW" sz="2000" b="0" i="0" u="none" strike="noStrike" dirty="0" err="1">
                <a:effectLst/>
                <a:latin typeface="Arial" panose="020B0604020202020204" pitchFamily="34" charset="0"/>
              </a:rPr>
              <a:t>gemma</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Taide</a:t>
            </a:r>
            <a:r>
              <a:rPr lang="en-US" altLang="zh-TW" sz="2000" b="0" i="0" u="none" strike="noStrike" dirty="0">
                <a:effectLst/>
                <a:latin typeface="Arial" panose="020B0604020202020204" pitchFamily="34" charset="0"/>
              </a:rPr>
              <a:t>, Breeze, Mistral, </a:t>
            </a:r>
            <a:r>
              <a:rPr lang="en-US" altLang="zh-TW" sz="2000" b="0" i="0" u="none" strike="noStrike" dirty="0" err="1">
                <a:effectLst/>
                <a:latin typeface="Arial" panose="020B0604020202020204" pitchFamily="34" charset="0"/>
              </a:rPr>
              <a:t>Internvl</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Qwen</a:t>
            </a:r>
            <a:r>
              <a:rPr lang="en-US" altLang="zh-TW" sz="2000" b="0" i="0" u="none" strike="noStrike" dirty="0">
                <a:effectLst/>
                <a:latin typeface="Arial" panose="020B0604020202020204" pitchFamily="34" charset="0"/>
              </a:rPr>
              <a:t>…</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Each model has their own strengths and weaknesses:</a:t>
            </a:r>
          </a:p>
          <a:p>
            <a:pPr lvl="1">
              <a:spcBef>
                <a:spcPts val="0"/>
              </a:spcBef>
              <a:spcAft>
                <a:spcPts val="1200"/>
              </a:spcAft>
            </a:pPr>
            <a:r>
              <a:rPr lang="en-US" altLang="zh-TW" sz="1600" dirty="0">
                <a:latin typeface="Arial" panose="020B0604020202020204" pitchFamily="34" charset="0"/>
              </a:rPr>
              <a:t>GPT: most well rounded option out there with multilingual and multimodal support, but not open source and not locally hostable; good for pipeline testing during development before downscaling to local applications</a:t>
            </a:r>
          </a:p>
          <a:p>
            <a:pPr lvl="1">
              <a:spcBef>
                <a:spcPts val="0"/>
              </a:spcBef>
              <a:spcAft>
                <a:spcPts val="1200"/>
              </a:spcAft>
            </a:pPr>
            <a:r>
              <a:rPr lang="en-US" altLang="zh-TW" sz="1600" dirty="0">
                <a:latin typeface="Arial" panose="020B0604020202020204" pitchFamily="34" charset="0"/>
              </a:rPr>
              <a:t>Traditional Chinese support: Breeze, </a:t>
            </a:r>
            <a:r>
              <a:rPr lang="en-US" altLang="zh-TW" sz="1600" dirty="0" err="1">
                <a:latin typeface="Arial" panose="020B0604020202020204" pitchFamily="34" charset="0"/>
              </a:rPr>
              <a:t>Taide</a:t>
            </a:r>
            <a:r>
              <a:rPr lang="en-US" altLang="zh-TW" sz="1600" dirty="0">
                <a:latin typeface="Arial" panose="020B0604020202020204" pitchFamily="34" charset="0"/>
              </a:rPr>
              <a:t>; </a:t>
            </a:r>
            <a:r>
              <a:rPr lang="en-US" altLang="zh-TW" sz="1600" dirty="0" err="1">
                <a:latin typeface="Arial" panose="020B0604020202020204" pitchFamily="34" charset="0"/>
              </a:rPr>
              <a:t>deepseek</a:t>
            </a:r>
            <a:r>
              <a:rPr lang="en-US" altLang="zh-TW" sz="1600" dirty="0">
                <a:latin typeface="Arial" panose="020B0604020202020204" pitchFamily="34" charset="0"/>
              </a:rPr>
              <a:t> and </a:t>
            </a:r>
            <a:r>
              <a:rPr lang="en-US" altLang="zh-TW" sz="1600" dirty="0" err="1">
                <a:latin typeface="Arial" panose="020B0604020202020204" pitchFamily="34" charset="0"/>
              </a:rPr>
              <a:t>qwen</a:t>
            </a:r>
            <a:r>
              <a:rPr lang="en-US" altLang="zh-TW" sz="1600" dirty="0">
                <a:latin typeface="Arial" panose="020B0604020202020204" pitchFamily="34" charset="0"/>
              </a:rPr>
              <a:t> are also options when using Simplified to Traditional Chinese post processing</a:t>
            </a:r>
          </a:p>
          <a:p>
            <a:pPr lvl="1">
              <a:spcBef>
                <a:spcPts val="0"/>
              </a:spcBef>
              <a:spcAft>
                <a:spcPts val="1200"/>
              </a:spcAft>
            </a:pPr>
            <a:r>
              <a:rPr lang="en-US" altLang="zh-TW" sz="1600" b="0" i="0" u="none" strike="noStrike" dirty="0">
                <a:effectLst/>
                <a:latin typeface="Arial" panose="020B0604020202020204" pitchFamily="34" charset="0"/>
              </a:rPr>
              <a:t>Multimodality (image + text): gemma3-4B or larger, </a:t>
            </a:r>
            <a:r>
              <a:rPr lang="en-US" altLang="zh-TW" sz="1600" b="0" i="0" u="none" strike="noStrike" dirty="0" err="1">
                <a:effectLst/>
                <a:latin typeface="Arial" panose="020B0604020202020204" pitchFamily="34" charset="0"/>
              </a:rPr>
              <a:t>internvl</a:t>
            </a:r>
            <a:r>
              <a:rPr lang="en-US" altLang="zh-TW" sz="1600" b="0" i="0" u="none" strike="noStrike" dirty="0">
                <a:effectLst/>
                <a:latin typeface="Arial" panose="020B0604020202020204" pitchFamily="34" charset="0"/>
              </a:rPr>
              <a:t>, BLIP2, CLIP, </a:t>
            </a:r>
            <a:r>
              <a:rPr lang="en-US" altLang="zh-TW" sz="1600" b="0" i="0" u="none" strike="noStrike" dirty="0" err="1">
                <a:effectLst/>
                <a:latin typeface="Arial" panose="020B0604020202020204" pitchFamily="34" charset="0"/>
              </a:rPr>
              <a:t>LLaVA</a:t>
            </a:r>
            <a:r>
              <a:rPr lang="en-US" altLang="zh-TW" sz="1600" b="0" i="0" u="none" strike="noStrike" dirty="0">
                <a:effectLst/>
                <a:latin typeface="Arial" panose="020B0604020202020204" pitchFamily="34" charset="0"/>
              </a:rPr>
              <a:t>, Claude</a:t>
            </a:r>
          </a:p>
          <a:p>
            <a:pPr lvl="1">
              <a:spcBef>
                <a:spcPts val="0"/>
              </a:spcBef>
              <a:spcAft>
                <a:spcPts val="1200"/>
              </a:spcAft>
            </a:pPr>
            <a:r>
              <a:rPr lang="en-US" altLang="zh-TW" sz="1600" dirty="0">
                <a:latin typeface="Arial" panose="020B0604020202020204" pitchFamily="34" charset="0"/>
              </a:rPr>
              <a:t>Multimodality</a:t>
            </a:r>
            <a:r>
              <a:rPr lang="zh-TW" altLang="en-US" sz="1600" dirty="0">
                <a:latin typeface="Arial" panose="020B0604020202020204" pitchFamily="34" charset="0"/>
              </a:rPr>
              <a:t> </a:t>
            </a:r>
            <a:r>
              <a:rPr lang="en-US" altLang="zh-TW" sz="1600" dirty="0">
                <a:latin typeface="Arial" panose="020B0604020202020204" pitchFamily="34" charset="0"/>
              </a:rPr>
              <a:t>(audio + text): </a:t>
            </a:r>
            <a:r>
              <a:rPr lang="en-US" altLang="zh-TW" sz="1600" dirty="0" err="1">
                <a:latin typeface="Arial" panose="020B0604020202020204" pitchFamily="34" charset="0"/>
              </a:rPr>
              <a:t>qwen</a:t>
            </a:r>
            <a:r>
              <a:rPr lang="en-US" altLang="zh-TW" sz="1600" dirty="0">
                <a:latin typeface="Arial" panose="020B0604020202020204" pitchFamily="34" charset="0"/>
              </a:rPr>
              <a:t>-audio, Whisper (STT), melo-TTS</a:t>
            </a:r>
          </a:p>
          <a:p>
            <a:pPr lvl="1">
              <a:spcBef>
                <a:spcPts val="0"/>
              </a:spcBef>
              <a:spcAft>
                <a:spcPts val="1200"/>
              </a:spcAft>
            </a:pPr>
            <a:r>
              <a:rPr lang="en-US" altLang="zh-TW" sz="1600" b="0" i="0" u="none" strike="noStrike" dirty="0">
                <a:effectLst/>
                <a:latin typeface="Arial" panose="020B0604020202020204" pitchFamily="34" charset="0"/>
              </a:rPr>
              <a:t>Lightweight model for edge</a:t>
            </a:r>
            <a:r>
              <a:rPr lang="en-US" altLang="zh-TW" sz="1600" dirty="0">
                <a:latin typeface="Arial" panose="020B0604020202020204" pitchFamily="34" charset="0"/>
              </a:rPr>
              <a:t> devices: gemma3-1B, </a:t>
            </a:r>
            <a:r>
              <a:rPr lang="en-US" altLang="zh-TW" sz="1600" dirty="0" err="1">
                <a:latin typeface="Arial" panose="020B0604020202020204" pitchFamily="34" charset="0"/>
              </a:rPr>
              <a:t>ministral</a:t>
            </a:r>
            <a:r>
              <a:rPr lang="en-US" altLang="zh-TW" sz="1600" dirty="0">
                <a:latin typeface="Arial" panose="020B0604020202020204" pitchFamily="34" charset="0"/>
              </a:rPr>
              <a:t> 3B</a:t>
            </a:r>
          </a:p>
          <a:p>
            <a:pPr>
              <a:spcBef>
                <a:spcPts val="0"/>
              </a:spcBef>
              <a:spcAft>
                <a:spcPts val="1200"/>
              </a:spcAft>
            </a:pPr>
            <a:r>
              <a:rPr lang="en-US" altLang="zh-TW" sz="2000" b="0" i="0" u="none" strike="noStrike" dirty="0">
                <a:effectLst/>
                <a:latin typeface="Arial" panose="020B0604020202020204" pitchFamily="34" charset="0"/>
              </a:rPr>
              <a:t>The baseline performance of new LLMs is rapidly improving – it’s all about picking what suits your use case best (model size, multi-lingual support, function calling, reasoning, etc.)</a:t>
            </a:r>
            <a:endParaRPr lang="en-US" altLang="zh-TW" sz="3600" b="0" dirty="0">
              <a:effectLst/>
            </a:endParaRPr>
          </a:p>
          <a:p>
            <a:pPr>
              <a:spcBef>
                <a:spcPts val="0"/>
              </a:spcBef>
              <a:spcAft>
                <a:spcPts val="1200"/>
              </a:spcAft>
            </a:pPr>
            <a:endParaRPr lang="en-US" altLang="zh-TW" sz="2000" b="0" i="0" u="none" strike="noStrike" dirty="0">
              <a:effectLst/>
              <a:latin typeface="Arial" panose="020B0604020202020204" pitchFamily="34" charset="0"/>
            </a:endParaRPr>
          </a:p>
        </p:txBody>
      </p:sp>
      <p:sp>
        <p:nvSpPr>
          <p:cNvPr id="4" name="投影片編號版面配置區 3">
            <a:extLst>
              <a:ext uri="{FF2B5EF4-FFF2-40B4-BE49-F238E27FC236}">
                <a16:creationId xmlns:a16="http://schemas.microsoft.com/office/drawing/2014/main" id="{9B1F7ED1-CA70-45C7-827F-8E6AA7CAB4C6}"/>
              </a:ext>
            </a:extLst>
          </p:cNvPr>
          <p:cNvSpPr>
            <a:spLocks noGrp="1"/>
          </p:cNvSpPr>
          <p:nvPr>
            <p:ph type="sldNum" sz="quarter" idx="10"/>
          </p:nvPr>
        </p:nvSpPr>
        <p:spPr/>
        <p:txBody>
          <a:bodyPr/>
          <a:lstStyle/>
          <a:p>
            <a:pPr>
              <a:defRPr/>
            </a:pPr>
            <a:fld id="{CF627BE3-1269-44D5-A349-82FD5D94EBD8}" type="slidenum">
              <a:rPr lang="en-US" altLang="zh-TW" smtClean="0"/>
              <a:pPr>
                <a:defRPr/>
              </a:pPr>
              <a:t>21</a:t>
            </a:fld>
            <a:endParaRPr lang="en-US" altLang="zh-TW"/>
          </a:p>
        </p:txBody>
      </p:sp>
    </p:spTree>
    <p:extLst>
      <p:ext uri="{BB962C8B-B14F-4D97-AF65-F5344CB8AC3E}">
        <p14:creationId xmlns:p14="http://schemas.microsoft.com/office/powerpoint/2010/main" val="28974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77155D-08A7-4F9A-B2C9-D9BFF276BEE6}"/>
              </a:ext>
            </a:extLst>
          </p:cNvPr>
          <p:cNvSpPr>
            <a:spLocks noGrp="1"/>
          </p:cNvSpPr>
          <p:nvPr>
            <p:ph type="title"/>
          </p:nvPr>
        </p:nvSpPr>
        <p:spPr/>
        <p:txBody>
          <a:bodyPr/>
          <a:lstStyle/>
          <a:p>
            <a:r>
              <a:rPr lang="en-US" altLang="zh-TW" dirty="0"/>
              <a:t>For More Theoretical LLM Background</a:t>
            </a:r>
            <a:endParaRPr lang="zh-TW" altLang="en-US" dirty="0"/>
          </a:p>
        </p:txBody>
      </p:sp>
      <p:sp>
        <p:nvSpPr>
          <p:cNvPr id="3" name="內容版面配置區 2">
            <a:extLst>
              <a:ext uri="{FF2B5EF4-FFF2-40B4-BE49-F238E27FC236}">
                <a16:creationId xmlns:a16="http://schemas.microsoft.com/office/drawing/2014/main" id="{4D307732-4BC6-45D7-B3E4-8F33EE789FF2}"/>
              </a:ext>
            </a:extLst>
          </p:cNvPr>
          <p:cNvSpPr>
            <a:spLocks noGrp="1"/>
          </p:cNvSpPr>
          <p:nvPr>
            <p:ph idx="1"/>
          </p:nvPr>
        </p:nvSpPr>
        <p:spPr/>
        <p:txBody>
          <a:bodyPr/>
          <a:lstStyle/>
          <a:p>
            <a:r>
              <a:rPr lang="en-US" altLang="zh-TW" sz="2400" dirty="0"/>
              <a:t>Attention layer:</a:t>
            </a:r>
          </a:p>
          <a:p>
            <a:pPr lvl="1"/>
            <a:r>
              <a:rPr lang="en-US" altLang="zh-TW" sz="2000" dirty="0"/>
              <a:t>Queries, keys, and values</a:t>
            </a:r>
          </a:p>
          <a:p>
            <a:pPr lvl="1"/>
            <a:r>
              <a:rPr lang="en-US" altLang="zh-TW" sz="2000" dirty="0"/>
              <a:t>Self attention</a:t>
            </a:r>
          </a:p>
          <a:p>
            <a:r>
              <a:rPr lang="en-US" altLang="zh-TW" sz="2400" dirty="0"/>
              <a:t>Transformer architecture:</a:t>
            </a:r>
          </a:p>
          <a:p>
            <a:pPr lvl="1"/>
            <a:r>
              <a:rPr lang="en-US" altLang="zh-TW" sz="2000" dirty="0"/>
              <a:t>Encoder and decoder</a:t>
            </a:r>
          </a:p>
          <a:p>
            <a:pPr lvl="1"/>
            <a:r>
              <a:rPr lang="en-US" altLang="zh-TW" sz="2000" dirty="0"/>
              <a:t>Multi-head attention</a:t>
            </a:r>
          </a:p>
          <a:p>
            <a:pPr lvl="1"/>
            <a:r>
              <a:rPr lang="en-US" altLang="zh-TW" sz="2000" dirty="0"/>
              <a:t>Positional encoding</a:t>
            </a:r>
          </a:p>
          <a:p>
            <a:r>
              <a:rPr lang="en-US" altLang="zh-TW" sz="2400" dirty="0"/>
              <a:t>Training:</a:t>
            </a:r>
          </a:p>
          <a:p>
            <a:pPr lvl="1"/>
            <a:r>
              <a:rPr lang="en-US" altLang="zh-TW" sz="2000" dirty="0"/>
              <a:t>Loss functions (cross-entropy)</a:t>
            </a:r>
          </a:p>
          <a:p>
            <a:pPr lvl="1"/>
            <a:r>
              <a:rPr lang="en-US" altLang="zh-TW" sz="2000" dirty="0"/>
              <a:t>Flash attention</a:t>
            </a:r>
          </a:p>
          <a:p>
            <a:pPr lvl="1"/>
            <a:r>
              <a:rPr lang="en-US" altLang="zh-TW" sz="2000" dirty="0"/>
              <a:t>Context length</a:t>
            </a:r>
          </a:p>
          <a:p>
            <a:pPr lvl="1"/>
            <a:r>
              <a:rPr lang="en-US" altLang="zh-TW" sz="2000" dirty="0"/>
              <a:t>Parameter count</a:t>
            </a:r>
          </a:p>
          <a:p>
            <a:pPr lvl="1"/>
            <a:endParaRPr lang="zh-TW" altLang="en-US" sz="2000" dirty="0"/>
          </a:p>
        </p:txBody>
      </p:sp>
      <p:sp>
        <p:nvSpPr>
          <p:cNvPr id="4" name="投影片編號版面配置區 3">
            <a:extLst>
              <a:ext uri="{FF2B5EF4-FFF2-40B4-BE49-F238E27FC236}">
                <a16:creationId xmlns:a16="http://schemas.microsoft.com/office/drawing/2014/main" id="{1112B0CE-6D58-44BD-A6E9-51DC2446D7C4}"/>
              </a:ext>
            </a:extLst>
          </p:cNvPr>
          <p:cNvSpPr>
            <a:spLocks noGrp="1"/>
          </p:cNvSpPr>
          <p:nvPr>
            <p:ph type="sldNum" sz="quarter" idx="10"/>
          </p:nvPr>
        </p:nvSpPr>
        <p:spPr/>
        <p:txBody>
          <a:bodyPr/>
          <a:lstStyle/>
          <a:p>
            <a:pPr>
              <a:defRPr/>
            </a:pPr>
            <a:fld id="{CF627BE3-1269-44D5-A349-82FD5D94EBD8}" type="slidenum">
              <a:rPr lang="en-US" altLang="zh-TW" smtClean="0"/>
              <a:pPr>
                <a:defRPr/>
              </a:pPr>
              <a:t>22</a:t>
            </a:fld>
            <a:endParaRPr lang="en-US" altLang="zh-TW"/>
          </a:p>
        </p:txBody>
      </p:sp>
    </p:spTree>
    <p:extLst>
      <p:ext uri="{BB962C8B-B14F-4D97-AF65-F5344CB8AC3E}">
        <p14:creationId xmlns:p14="http://schemas.microsoft.com/office/powerpoint/2010/main" val="80429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Retrieval-Augmented Generation (RAG)</a:t>
            </a:r>
            <a:endParaRPr lang="zh-TW" altLang="en-US" sz="5400" dirty="0"/>
          </a:p>
        </p:txBody>
      </p:sp>
    </p:spTree>
    <p:extLst>
      <p:ext uri="{BB962C8B-B14F-4D97-AF65-F5344CB8AC3E}">
        <p14:creationId xmlns:p14="http://schemas.microsoft.com/office/powerpoint/2010/main" val="400563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980F5-A995-4701-8904-BF9862A5E159}"/>
              </a:ext>
            </a:extLst>
          </p:cNvPr>
          <p:cNvSpPr>
            <a:spLocks noGrp="1"/>
          </p:cNvSpPr>
          <p:nvPr>
            <p:ph type="title"/>
          </p:nvPr>
        </p:nvSpPr>
        <p:spPr/>
        <p:txBody>
          <a:bodyPr/>
          <a:lstStyle/>
          <a:p>
            <a:r>
              <a:rPr lang="en-US" altLang="zh-TW" sz="3600" dirty="0"/>
              <a:t>What Is RAG (Retrieval-Augmented Generation)?</a:t>
            </a:r>
            <a:endParaRPr lang="zh-TW" altLang="en-US" sz="3600" dirty="0"/>
          </a:p>
        </p:txBody>
      </p:sp>
      <p:sp>
        <p:nvSpPr>
          <p:cNvPr id="3" name="內容版面配置區 2">
            <a:extLst>
              <a:ext uri="{FF2B5EF4-FFF2-40B4-BE49-F238E27FC236}">
                <a16:creationId xmlns:a16="http://schemas.microsoft.com/office/drawing/2014/main" id="{F01914D9-B9ED-4F0F-857C-6ACA83702B2E}"/>
              </a:ext>
            </a:extLst>
          </p:cNvPr>
          <p:cNvSpPr>
            <a:spLocks noGrp="1"/>
          </p:cNvSpPr>
          <p:nvPr>
            <p:ph idx="1"/>
          </p:nvPr>
        </p:nvSpPr>
        <p:spPr>
          <a:xfrm>
            <a:off x="609600" y="1206499"/>
            <a:ext cx="11152717" cy="4757737"/>
          </a:xfrm>
        </p:spPr>
        <p:txBody>
          <a:bodyPr/>
          <a:lstStyle/>
          <a:p>
            <a:pPr marL="0" indent="0">
              <a:buNone/>
            </a:pPr>
            <a:r>
              <a:rPr lang="en-US" altLang="zh-TW" sz="2000" b="1" dirty="0"/>
              <a:t>Problem: </a:t>
            </a:r>
            <a:r>
              <a:rPr lang="en-US" altLang="zh-TW" sz="2000" dirty="0"/>
              <a:t>LLMs like GPT are trained on massive datasets, but they:</a:t>
            </a:r>
          </a:p>
          <a:p>
            <a:r>
              <a:rPr lang="en-US" altLang="zh-TW" sz="2000" dirty="0"/>
              <a:t>Can hallucinate (make up facts)</a:t>
            </a:r>
          </a:p>
          <a:p>
            <a:r>
              <a:rPr lang="en-US" altLang="zh-TW" sz="2000" dirty="0"/>
              <a:t>Do not have any knowledge of current events after their training cutoff date</a:t>
            </a:r>
          </a:p>
          <a:p>
            <a:r>
              <a:rPr lang="en-US" altLang="zh-TW" sz="2000" dirty="0"/>
              <a:t>Can’t access private or custom data during pretraining</a:t>
            </a:r>
          </a:p>
          <a:p>
            <a:r>
              <a:rPr lang="en-US" altLang="zh-TW" sz="2000" dirty="0"/>
              <a:t>For smaller models, they lack domain specific expertise</a:t>
            </a:r>
          </a:p>
          <a:p>
            <a:endParaRPr lang="en-US" altLang="zh-TW" sz="2000" dirty="0"/>
          </a:p>
          <a:p>
            <a:pPr marL="0" indent="0">
              <a:buNone/>
            </a:pPr>
            <a:r>
              <a:rPr lang="en-US" altLang="zh-TW" sz="2000" b="1" dirty="0"/>
              <a:t>Solution:</a:t>
            </a:r>
            <a:r>
              <a:rPr lang="en-US" altLang="zh-TW" sz="2000" dirty="0"/>
              <a:t> RAG – use external documents to </a:t>
            </a:r>
            <a:r>
              <a:rPr lang="en-US" altLang="zh-TW" sz="2000" b="1" dirty="0"/>
              <a:t>A</a:t>
            </a:r>
            <a:r>
              <a:rPr lang="en-US" altLang="zh-TW" sz="2000" dirty="0"/>
              <a:t>ugment LLM’s answers</a:t>
            </a:r>
          </a:p>
          <a:p>
            <a:r>
              <a:rPr lang="en-US" altLang="zh-TW" sz="2000" u="sng" dirty="0"/>
              <a:t>Step 1:</a:t>
            </a:r>
            <a:r>
              <a:rPr lang="en-US" altLang="zh-TW" sz="2000" dirty="0"/>
              <a:t> Retrieve relevant documents from an external database (e.g., PDFs, websites)</a:t>
            </a:r>
          </a:p>
          <a:p>
            <a:r>
              <a:rPr lang="en-US" altLang="zh-TW" sz="2000" u="sng" dirty="0"/>
              <a:t>Step 2:</a:t>
            </a:r>
            <a:r>
              <a:rPr lang="en-US" altLang="zh-TW" sz="2000" dirty="0"/>
              <a:t> Generate an answer using both the user question and the retrieved content</a:t>
            </a:r>
          </a:p>
          <a:p>
            <a:pPr marL="0" indent="0">
              <a:buNone/>
            </a:pPr>
            <a:endParaRPr lang="en-US" altLang="zh-TW" sz="2000" dirty="0"/>
          </a:p>
          <a:p>
            <a:pPr marL="0" indent="0">
              <a:buNone/>
            </a:pPr>
            <a:r>
              <a:rPr lang="en-US" altLang="zh-TW" sz="2000" dirty="0"/>
              <a:t>This makes responses:</a:t>
            </a:r>
          </a:p>
          <a:p>
            <a:pPr marL="0" indent="0">
              <a:buNone/>
            </a:pPr>
            <a:r>
              <a:rPr lang="zh-TW" altLang="en-US" sz="2000" dirty="0"/>
              <a:t>✅ </a:t>
            </a:r>
            <a:r>
              <a:rPr lang="en-US" altLang="zh-TW" sz="2000" dirty="0"/>
              <a:t>More accurate</a:t>
            </a:r>
          </a:p>
          <a:p>
            <a:pPr marL="0" indent="0">
              <a:buNone/>
            </a:pPr>
            <a:r>
              <a:rPr lang="zh-TW" altLang="en-US" sz="2000" dirty="0"/>
              <a:t>✅ </a:t>
            </a:r>
            <a:r>
              <a:rPr lang="en-US" altLang="zh-TW" sz="2000" dirty="0"/>
              <a:t>More up-to-date</a:t>
            </a:r>
          </a:p>
          <a:p>
            <a:pPr marL="0" indent="0">
              <a:buNone/>
            </a:pPr>
            <a:r>
              <a:rPr lang="zh-TW" altLang="en-US" sz="2000" dirty="0"/>
              <a:t>✅ </a:t>
            </a:r>
            <a:r>
              <a:rPr lang="en-US" altLang="zh-TW" sz="2000" dirty="0"/>
              <a:t>Customizable to your domain</a:t>
            </a:r>
            <a:endParaRPr lang="zh-TW" altLang="en-US" sz="2000" dirty="0"/>
          </a:p>
        </p:txBody>
      </p:sp>
      <p:sp>
        <p:nvSpPr>
          <p:cNvPr id="4" name="投影片編號版面配置區 3">
            <a:extLst>
              <a:ext uri="{FF2B5EF4-FFF2-40B4-BE49-F238E27FC236}">
                <a16:creationId xmlns:a16="http://schemas.microsoft.com/office/drawing/2014/main" id="{3069424F-EDAE-46E0-9C08-F3955AD0216D}"/>
              </a:ext>
            </a:extLst>
          </p:cNvPr>
          <p:cNvSpPr>
            <a:spLocks noGrp="1"/>
          </p:cNvSpPr>
          <p:nvPr>
            <p:ph type="sldNum" sz="quarter" idx="10"/>
          </p:nvPr>
        </p:nvSpPr>
        <p:spPr/>
        <p:txBody>
          <a:bodyPr/>
          <a:lstStyle/>
          <a:p>
            <a:pPr>
              <a:defRPr/>
            </a:pPr>
            <a:fld id="{CF627BE3-1269-44D5-A349-82FD5D94EBD8}" type="slidenum">
              <a:rPr lang="en-US" altLang="zh-TW" smtClean="0"/>
              <a:pPr>
                <a:defRPr/>
              </a:pPr>
              <a:t>24</a:t>
            </a:fld>
            <a:endParaRPr lang="en-US" altLang="zh-TW"/>
          </a:p>
        </p:txBody>
      </p:sp>
      <p:sp>
        <p:nvSpPr>
          <p:cNvPr id="5" name="文字方塊 4">
            <a:extLst>
              <a:ext uri="{FF2B5EF4-FFF2-40B4-BE49-F238E27FC236}">
                <a16:creationId xmlns:a16="http://schemas.microsoft.com/office/drawing/2014/main" id="{6B798784-237A-40CA-8C41-9130415221CD}"/>
              </a:ext>
            </a:extLst>
          </p:cNvPr>
          <p:cNvSpPr txBox="1"/>
          <p:nvPr/>
        </p:nvSpPr>
        <p:spPr>
          <a:xfrm>
            <a:off x="4833257" y="5466835"/>
            <a:ext cx="5475514" cy="369332"/>
          </a:xfrm>
          <a:prstGeom prst="rect">
            <a:avLst/>
          </a:prstGeom>
          <a:noFill/>
        </p:spPr>
        <p:txBody>
          <a:bodyPr wrap="square" rtlCol="0">
            <a:spAutoFit/>
          </a:bodyPr>
          <a:lstStyle/>
          <a:p>
            <a:r>
              <a:rPr lang="en-US" altLang="zh-TW" b="1" dirty="0"/>
              <a:t>All without fine-tuning!</a:t>
            </a:r>
            <a:endParaRPr lang="zh-TW" altLang="en-US" b="1" dirty="0"/>
          </a:p>
        </p:txBody>
      </p:sp>
    </p:spTree>
    <p:extLst>
      <p:ext uri="{BB962C8B-B14F-4D97-AF65-F5344CB8AC3E}">
        <p14:creationId xmlns:p14="http://schemas.microsoft.com/office/powerpoint/2010/main" val="2965541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EAC806-B563-472F-9DD7-D511D0F90676}"/>
              </a:ext>
            </a:extLst>
          </p:cNvPr>
          <p:cNvSpPr>
            <a:spLocks noGrp="1"/>
          </p:cNvSpPr>
          <p:nvPr>
            <p:ph type="title"/>
          </p:nvPr>
        </p:nvSpPr>
        <p:spPr/>
        <p:txBody>
          <a:bodyPr/>
          <a:lstStyle/>
          <a:p>
            <a:r>
              <a:rPr lang="en-US" altLang="zh-TW" dirty="0"/>
              <a:t>When to Use RAG?</a:t>
            </a:r>
            <a:endParaRPr lang="zh-TW" altLang="en-US" dirty="0"/>
          </a:p>
        </p:txBody>
      </p:sp>
      <p:sp>
        <p:nvSpPr>
          <p:cNvPr id="3" name="內容版面配置區 2">
            <a:extLst>
              <a:ext uri="{FF2B5EF4-FFF2-40B4-BE49-F238E27FC236}">
                <a16:creationId xmlns:a16="http://schemas.microsoft.com/office/drawing/2014/main" id="{8724FEA2-9F06-4FA3-B303-ADB62F8C8339}"/>
              </a:ext>
            </a:extLst>
          </p:cNvPr>
          <p:cNvSpPr>
            <a:spLocks noGrp="1"/>
          </p:cNvSpPr>
          <p:nvPr>
            <p:ph idx="1"/>
          </p:nvPr>
        </p:nvSpPr>
        <p:spPr/>
        <p:txBody>
          <a:bodyPr/>
          <a:lstStyle/>
          <a:p>
            <a:r>
              <a:rPr lang="en-US" altLang="zh-TW" sz="2800" dirty="0"/>
              <a:t>Most tasks can be accomplished with RAG (without fine tuning the model)</a:t>
            </a:r>
          </a:p>
          <a:p>
            <a:pPr lvl="1"/>
            <a:r>
              <a:rPr lang="en-US" altLang="zh-TW" sz="2400" dirty="0"/>
              <a:t>To draw a parallel with CNNs, RAG is similar to using data augmentation (prompt engineering) and few shot learning to circumvent fine tuning</a:t>
            </a:r>
          </a:p>
          <a:p>
            <a:r>
              <a:rPr lang="en-US" altLang="zh-TW" sz="2800" dirty="0"/>
              <a:t>Applications:</a:t>
            </a:r>
          </a:p>
          <a:p>
            <a:pPr lvl="1"/>
            <a:r>
              <a:rPr lang="en-US" altLang="zh-TW" sz="2400" dirty="0"/>
              <a:t>Domain specific assistant: customer service, automatic inspection</a:t>
            </a:r>
          </a:p>
          <a:p>
            <a:pPr lvl="1"/>
            <a:r>
              <a:rPr lang="en-US" altLang="zh-TW" sz="2400" dirty="0"/>
              <a:t>Personalized service: can't be expected to load entire chat history or fine tune model for every user</a:t>
            </a:r>
          </a:p>
          <a:p>
            <a:pPr lvl="1"/>
            <a:r>
              <a:rPr lang="en-US" altLang="zh-TW" sz="2400" dirty="0"/>
              <a:t>Cheaply update model while maintaining model's core behavior</a:t>
            </a:r>
          </a:p>
          <a:p>
            <a:pPr lvl="1"/>
            <a:endParaRPr lang="zh-TW" altLang="en-US" sz="2400" dirty="0"/>
          </a:p>
        </p:txBody>
      </p:sp>
      <p:sp>
        <p:nvSpPr>
          <p:cNvPr id="4" name="投影片編號版面配置區 3">
            <a:extLst>
              <a:ext uri="{FF2B5EF4-FFF2-40B4-BE49-F238E27FC236}">
                <a16:creationId xmlns:a16="http://schemas.microsoft.com/office/drawing/2014/main" id="{F737B1CF-6E8B-4B4F-84A0-25042ED80E9F}"/>
              </a:ext>
            </a:extLst>
          </p:cNvPr>
          <p:cNvSpPr>
            <a:spLocks noGrp="1"/>
          </p:cNvSpPr>
          <p:nvPr>
            <p:ph type="sldNum" sz="quarter" idx="10"/>
          </p:nvPr>
        </p:nvSpPr>
        <p:spPr/>
        <p:txBody>
          <a:bodyPr/>
          <a:lstStyle/>
          <a:p>
            <a:pPr>
              <a:defRPr/>
            </a:pPr>
            <a:fld id="{CF627BE3-1269-44D5-A349-82FD5D94EBD8}" type="slidenum">
              <a:rPr lang="en-US" altLang="zh-TW" smtClean="0"/>
              <a:pPr>
                <a:defRPr/>
              </a:pPr>
              <a:t>25</a:t>
            </a:fld>
            <a:endParaRPr lang="en-US" altLang="zh-TW"/>
          </a:p>
        </p:txBody>
      </p:sp>
    </p:spTree>
    <p:extLst>
      <p:ext uri="{BB962C8B-B14F-4D97-AF65-F5344CB8AC3E}">
        <p14:creationId xmlns:p14="http://schemas.microsoft.com/office/powerpoint/2010/main" val="7228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A2EBF7-A529-4EC4-92D1-E76F298902B2}"/>
              </a:ext>
            </a:extLst>
          </p:cNvPr>
          <p:cNvSpPr>
            <a:spLocks noGrp="1"/>
          </p:cNvSpPr>
          <p:nvPr>
            <p:ph type="title"/>
          </p:nvPr>
        </p:nvSpPr>
        <p:spPr/>
        <p:txBody>
          <a:bodyPr/>
          <a:lstStyle/>
          <a:p>
            <a:r>
              <a:rPr lang="en-US" altLang="zh-TW" dirty="0"/>
              <a:t>RAG Encoder</a:t>
            </a:r>
            <a:endParaRPr lang="zh-TW" altLang="en-US" dirty="0"/>
          </a:p>
        </p:txBody>
      </p:sp>
      <p:sp>
        <p:nvSpPr>
          <p:cNvPr id="3" name="內容版面配置區 2">
            <a:extLst>
              <a:ext uri="{FF2B5EF4-FFF2-40B4-BE49-F238E27FC236}">
                <a16:creationId xmlns:a16="http://schemas.microsoft.com/office/drawing/2014/main" id="{041A0588-3490-471C-86CD-F2A2F7F00410}"/>
              </a:ext>
            </a:extLst>
          </p:cNvPr>
          <p:cNvSpPr>
            <a:spLocks noGrp="1"/>
          </p:cNvSpPr>
          <p:nvPr>
            <p:ph idx="1"/>
          </p:nvPr>
        </p:nvSpPr>
        <p:spPr/>
        <p:txBody>
          <a:bodyPr/>
          <a:lstStyle/>
          <a:p>
            <a:r>
              <a:rPr lang="en-US" altLang="zh-TW" sz="2400" dirty="0"/>
              <a:t>How does the retrieval system know which documents are </a:t>
            </a:r>
            <a:r>
              <a:rPr lang="en-US" altLang="zh-TW" sz="2400" b="1" dirty="0"/>
              <a:t>relevant</a:t>
            </a:r>
            <a:r>
              <a:rPr lang="en-US" altLang="zh-TW" sz="2400" dirty="0"/>
              <a:t>?</a:t>
            </a:r>
          </a:p>
          <a:p>
            <a:endParaRPr lang="en-US" altLang="zh-TW" sz="2400" dirty="0"/>
          </a:p>
          <a:p>
            <a:r>
              <a:rPr lang="en-US" altLang="zh-TW" sz="2400" dirty="0"/>
              <a:t>With RAG, you are working (generally) with 2 models</a:t>
            </a:r>
          </a:p>
          <a:p>
            <a:pPr lvl="1"/>
            <a:r>
              <a:rPr lang="en-US" altLang="zh-TW" sz="2000" dirty="0"/>
              <a:t>LLM model (generator) that answers your questions</a:t>
            </a:r>
          </a:p>
          <a:p>
            <a:pPr lvl="1"/>
            <a:r>
              <a:rPr lang="en-US" altLang="zh-TW" sz="2000" dirty="0"/>
              <a:t>Embedding model (encoder) that maps your question into the same vector space as your dataset</a:t>
            </a:r>
            <a:r>
              <a:rPr lang="zh-TW" altLang="en-US" sz="2000" dirty="0"/>
              <a:t> </a:t>
            </a:r>
            <a:r>
              <a:rPr lang="en-US" altLang="zh-TW" sz="2000" dirty="0"/>
              <a:t>(vector store)</a:t>
            </a:r>
          </a:p>
          <a:p>
            <a:pPr lvl="1"/>
            <a:endParaRPr lang="en-US" altLang="zh-TW" sz="2000" dirty="0"/>
          </a:p>
          <a:p>
            <a:r>
              <a:rPr lang="en-US" altLang="zh-TW" sz="2400" dirty="0"/>
              <a:t>The vector store finds the most similar documents (top-k) to the query vector (cosine similarity)</a:t>
            </a:r>
            <a:endParaRPr lang="zh-TW" altLang="en-US" sz="2400" dirty="0"/>
          </a:p>
        </p:txBody>
      </p:sp>
      <p:sp>
        <p:nvSpPr>
          <p:cNvPr id="4" name="投影片編號版面配置區 3">
            <a:extLst>
              <a:ext uri="{FF2B5EF4-FFF2-40B4-BE49-F238E27FC236}">
                <a16:creationId xmlns:a16="http://schemas.microsoft.com/office/drawing/2014/main" id="{DB14CC32-CD7E-4201-8109-B13ECE15FE83}"/>
              </a:ext>
            </a:extLst>
          </p:cNvPr>
          <p:cNvSpPr>
            <a:spLocks noGrp="1"/>
          </p:cNvSpPr>
          <p:nvPr>
            <p:ph type="sldNum" sz="quarter" idx="10"/>
          </p:nvPr>
        </p:nvSpPr>
        <p:spPr/>
        <p:txBody>
          <a:bodyPr/>
          <a:lstStyle/>
          <a:p>
            <a:pPr>
              <a:defRPr/>
            </a:pPr>
            <a:fld id="{CF627BE3-1269-44D5-A349-82FD5D94EBD8}" type="slidenum">
              <a:rPr lang="en-US" altLang="zh-TW" smtClean="0"/>
              <a:pPr>
                <a:defRPr/>
              </a:pPr>
              <a:t>26</a:t>
            </a:fld>
            <a:endParaRPr lang="en-US" altLang="zh-TW"/>
          </a:p>
        </p:txBody>
      </p:sp>
    </p:spTree>
    <p:extLst>
      <p:ext uri="{BB962C8B-B14F-4D97-AF65-F5344CB8AC3E}">
        <p14:creationId xmlns:p14="http://schemas.microsoft.com/office/powerpoint/2010/main" val="3244592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4C618F-5F87-45BC-8671-6721C0C69530}"/>
              </a:ext>
            </a:extLst>
          </p:cNvPr>
          <p:cNvSpPr>
            <a:spLocks noGrp="1"/>
          </p:cNvSpPr>
          <p:nvPr>
            <p:ph type="title"/>
          </p:nvPr>
        </p:nvSpPr>
        <p:spPr/>
        <p:txBody>
          <a:bodyPr/>
          <a:lstStyle/>
          <a:p>
            <a:r>
              <a:rPr lang="en-US" altLang="zh-TW" dirty="0"/>
              <a:t>An Example RAG Framework</a:t>
            </a:r>
            <a:endParaRPr lang="zh-TW" altLang="en-US" dirty="0"/>
          </a:p>
        </p:txBody>
      </p:sp>
      <p:sp>
        <p:nvSpPr>
          <p:cNvPr id="4" name="投影片編號版面配置區 3">
            <a:extLst>
              <a:ext uri="{FF2B5EF4-FFF2-40B4-BE49-F238E27FC236}">
                <a16:creationId xmlns:a16="http://schemas.microsoft.com/office/drawing/2014/main" id="{E8B5DF21-EC0A-4432-B7A5-93B61ED10E44}"/>
              </a:ext>
            </a:extLst>
          </p:cNvPr>
          <p:cNvSpPr>
            <a:spLocks noGrp="1"/>
          </p:cNvSpPr>
          <p:nvPr>
            <p:ph type="sldNum" sz="quarter" idx="10"/>
          </p:nvPr>
        </p:nvSpPr>
        <p:spPr/>
        <p:txBody>
          <a:bodyPr/>
          <a:lstStyle/>
          <a:p>
            <a:pPr>
              <a:defRPr/>
            </a:pPr>
            <a:fld id="{CF627BE3-1269-44D5-A349-82FD5D94EBD8}" type="slidenum">
              <a:rPr lang="en-US" altLang="zh-TW" smtClean="0"/>
              <a:pPr>
                <a:defRPr/>
              </a:pPr>
              <a:t>27</a:t>
            </a:fld>
            <a:endParaRPr lang="en-US" altLang="zh-TW"/>
          </a:p>
        </p:txBody>
      </p:sp>
      <p:sp>
        <p:nvSpPr>
          <p:cNvPr id="5" name="流程圖: 磁碟 4">
            <a:extLst>
              <a:ext uri="{FF2B5EF4-FFF2-40B4-BE49-F238E27FC236}">
                <a16:creationId xmlns:a16="http://schemas.microsoft.com/office/drawing/2014/main" id="{3226E67B-DF43-4B76-B1E1-DFDBABA269CB}"/>
              </a:ext>
            </a:extLst>
          </p:cNvPr>
          <p:cNvSpPr/>
          <p:nvPr/>
        </p:nvSpPr>
        <p:spPr bwMode="auto">
          <a:xfrm>
            <a:off x="5823856" y="4182690"/>
            <a:ext cx="990601" cy="130923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語音泡泡: 橢圓形 8">
            <a:extLst>
              <a:ext uri="{FF2B5EF4-FFF2-40B4-BE49-F238E27FC236}">
                <a16:creationId xmlns:a16="http://schemas.microsoft.com/office/drawing/2014/main" id="{7A1D38FE-A384-4FED-BF61-0A2A809EA62B}"/>
              </a:ext>
            </a:extLst>
          </p:cNvPr>
          <p:cNvSpPr/>
          <p:nvPr/>
        </p:nvSpPr>
        <p:spPr bwMode="auto">
          <a:xfrm>
            <a:off x="1665514" y="1982367"/>
            <a:ext cx="1905000" cy="1045029"/>
          </a:xfrm>
          <a:prstGeom prst="wedgeEllipse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0" name="流程圖: 多重文件 9">
            <a:extLst>
              <a:ext uri="{FF2B5EF4-FFF2-40B4-BE49-F238E27FC236}">
                <a16:creationId xmlns:a16="http://schemas.microsoft.com/office/drawing/2014/main" id="{4EF1CC61-A994-4302-89B2-57F62C2250BF}"/>
              </a:ext>
            </a:extLst>
          </p:cNvPr>
          <p:cNvSpPr/>
          <p:nvPr/>
        </p:nvSpPr>
        <p:spPr bwMode="auto">
          <a:xfrm>
            <a:off x="1823357" y="4280661"/>
            <a:ext cx="1589314" cy="1415143"/>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p:txBody>
      </p:sp>
      <p:sp>
        <p:nvSpPr>
          <p:cNvPr id="11" name="流程圖: 程序 10">
            <a:extLst>
              <a:ext uri="{FF2B5EF4-FFF2-40B4-BE49-F238E27FC236}">
                <a16:creationId xmlns:a16="http://schemas.microsoft.com/office/drawing/2014/main" id="{EA5C80BA-2ABC-48ED-BFCB-6D5E1475B04F}"/>
              </a:ext>
            </a:extLst>
          </p:cNvPr>
          <p:cNvSpPr/>
          <p:nvPr/>
        </p:nvSpPr>
        <p:spPr bwMode="auto">
          <a:xfrm>
            <a:off x="5513615" y="2050608"/>
            <a:ext cx="1621971" cy="90854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LLM</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2" name="語音泡泡: 圓角矩形 11">
            <a:extLst>
              <a:ext uri="{FF2B5EF4-FFF2-40B4-BE49-F238E27FC236}">
                <a16:creationId xmlns:a16="http://schemas.microsoft.com/office/drawing/2014/main" id="{F6E5A6D3-1BD7-4687-802B-EDBCC259C5AC}"/>
              </a:ext>
            </a:extLst>
          </p:cNvPr>
          <p:cNvSpPr/>
          <p:nvPr/>
        </p:nvSpPr>
        <p:spPr bwMode="auto">
          <a:xfrm>
            <a:off x="8730343" y="1982367"/>
            <a:ext cx="1905000" cy="1045029"/>
          </a:xfrm>
          <a:prstGeom prst="wedgeRound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cxnSp>
        <p:nvCxnSpPr>
          <p:cNvPr id="14" name="直線單箭頭接點 13">
            <a:extLst>
              <a:ext uri="{FF2B5EF4-FFF2-40B4-BE49-F238E27FC236}">
                <a16:creationId xmlns:a16="http://schemas.microsoft.com/office/drawing/2014/main" id="{74AA887D-A64E-40EC-91C6-4F428829CD01}"/>
              </a:ext>
            </a:extLst>
          </p:cNvPr>
          <p:cNvCxnSpPr>
            <a:stCxn id="9" idx="6"/>
            <a:endCxn id="11" idx="1"/>
          </p:cNvCxnSpPr>
          <p:nvPr/>
        </p:nvCxnSpPr>
        <p:spPr bwMode="auto">
          <a:xfrm>
            <a:off x="3570514" y="2504882"/>
            <a:ext cx="19431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接點: 肘形 15">
            <a:extLst>
              <a:ext uri="{FF2B5EF4-FFF2-40B4-BE49-F238E27FC236}">
                <a16:creationId xmlns:a16="http://schemas.microsoft.com/office/drawing/2014/main" id="{AAC14669-D6B6-42C9-9597-9941EB3C1B62}"/>
              </a:ext>
            </a:extLst>
          </p:cNvPr>
          <p:cNvCxnSpPr>
            <a:stCxn id="9" idx="6"/>
            <a:endCxn id="5" idx="2"/>
          </p:cNvCxnSpPr>
          <p:nvPr/>
        </p:nvCxnSpPr>
        <p:spPr bwMode="auto">
          <a:xfrm>
            <a:off x="3570514" y="2504882"/>
            <a:ext cx="2253342" cy="2332426"/>
          </a:xfrm>
          <a:prstGeom prst="bentConnector3">
            <a:avLst>
              <a:gd name="adj1" fmla="val 41787"/>
            </a:avLst>
          </a:prstGeom>
          <a:solidFill>
            <a:schemeClr val="accent1"/>
          </a:solidFill>
          <a:ln w="9525" cap="flat" cmpd="sng" algn="ctr">
            <a:solidFill>
              <a:schemeClr val="tx1"/>
            </a:solidFill>
            <a:prstDash val="solid"/>
            <a:round/>
            <a:headEnd type="none" w="med" len="med"/>
            <a:tailEnd type="triangle"/>
          </a:ln>
          <a:effectLst/>
        </p:spPr>
      </p:cxnSp>
      <p:cxnSp>
        <p:nvCxnSpPr>
          <p:cNvPr id="20" name="直線單箭頭接點 19">
            <a:extLst>
              <a:ext uri="{FF2B5EF4-FFF2-40B4-BE49-F238E27FC236}">
                <a16:creationId xmlns:a16="http://schemas.microsoft.com/office/drawing/2014/main" id="{9D9AB780-9A58-4FA9-83C9-09A20FB1A3AF}"/>
              </a:ext>
            </a:extLst>
          </p:cNvPr>
          <p:cNvCxnSpPr>
            <a:stCxn id="11" idx="3"/>
            <a:endCxn id="12" idx="1"/>
          </p:cNvCxnSpPr>
          <p:nvPr/>
        </p:nvCxnSpPr>
        <p:spPr bwMode="auto">
          <a:xfrm>
            <a:off x="7135586" y="2504882"/>
            <a:ext cx="159475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線單箭頭接點 21">
            <a:extLst>
              <a:ext uri="{FF2B5EF4-FFF2-40B4-BE49-F238E27FC236}">
                <a16:creationId xmlns:a16="http://schemas.microsoft.com/office/drawing/2014/main" id="{59C8EE93-3B21-4F13-80CB-537BDA34DC4C}"/>
              </a:ext>
            </a:extLst>
          </p:cNvPr>
          <p:cNvCxnSpPr>
            <a:stCxn id="10" idx="3"/>
          </p:cNvCxnSpPr>
          <p:nvPr/>
        </p:nvCxnSpPr>
        <p:spPr bwMode="auto">
          <a:xfrm flipV="1">
            <a:off x="3412671" y="4988232"/>
            <a:ext cx="241118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線單箭頭接點 23">
            <a:extLst>
              <a:ext uri="{FF2B5EF4-FFF2-40B4-BE49-F238E27FC236}">
                <a16:creationId xmlns:a16="http://schemas.microsoft.com/office/drawing/2014/main" id="{712C5315-4D4C-4684-87E5-B8D348D466C5}"/>
              </a:ext>
            </a:extLst>
          </p:cNvPr>
          <p:cNvCxnSpPr>
            <a:stCxn id="5" idx="1"/>
            <a:endCxn id="11" idx="2"/>
          </p:cNvCxnSpPr>
          <p:nvPr/>
        </p:nvCxnSpPr>
        <p:spPr bwMode="auto">
          <a:xfrm flipV="1">
            <a:off x="6319157" y="2959156"/>
            <a:ext cx="5444" cy="12235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字方塊 24">
            <a:extLst>
              <a:ext uri="{FF2B5EF4-FFF2-40B4-BE49-F238E27FC236}">
                <a16:creationId xmlns:a16="http://schemas.microsoft.com/office/drawing/2014/main" id="{F77C6E7B-716A-47F4-AF2B-30DA6A73E3A9}"/>
              </a:ext>
            </a:extLst>
          </p:cNvPr>
          <p:cNvSpPr txBox="1"/>
          <p:nvPr/>
        </p:nvSpPr>
        <p:spPr>
          <a:xfrm>
            <a:off x="2064203" y="1484240"/>
            <a:ext cx="1107621" cy="369332"/>
          </a:xfrm>
          <a:prstGeom prst="rect">
            <a:avLst/>
          </a:prstGeom>
          <a:noFill/>
        </p:spPr>
        <p:txBody>
          <a:bodyPr wrap="square" rtlCol="0">
            <a:spAutoFit/>
          </a:bodyPr>
          <a:lstStyle/>
          <a:p>
            <a:pPr algn="ctr"/>
            <a:r>
              <a:rPr lang="en-US" altLang="zh-TW" dirty="0"/>
              <a:t>Query</a:t>
            </a:r>
            <a:endParaRPr lang="zh-TW" altLang="en-US" dirty="0"/>
          </a:p>
        </p:txBody>
      </p:sp>
      <p:sp>
        <p:nvSpPr>
          <p:cNvPr id="27" name="文字方塊 26">
            <a:extLst>
              <a:ext uri="{FF2B5EF4-FFF2-40B4-BE49-F238E27FC236}">
                <a16:creationId xmlns:a16="http://schemas.microsoft.com/office/drawing/2014/main" id="{63FFA153-FA28-429C-AB4B-0A7DE0F7EEC1}"/>
              </a:ext>
            </a:extLst>
          </p:cNvPr>
          <p:cNvSpPr txBox="1"/>
          <p:nvPr/>
        </p:nvSpPr>
        <p:spPr>
          <a:xfrm>
            <a:off x="4542063" y="3481671"/>
            <a:ext cx="1107621" cy="369332"/>
          </a:xfrm>
          <a:prstGeom prst="rect">
            <a:avLst/>
          </a:prstGeom>
          <a:noFill/>
        </p:spPr>
        <p:txBody>
          <a:bodyPr wrap="square" rtlCol="0">
            <a:spAutoFit/>
          </a:bodyPr>
          <a:lstStyle/>
          <a:p>
            <a:r>
              <a:rPr lang="en-US" altLang="zh-TW" dirty="0"/>
              <a:t>encoder</a:t>
            </a:r>
            <a:endParaRPr lang="zh-TW" altLang="en-US" dirty="0"/>
          </a:p>
        </p:txBody>
      </p:sp>
      <p:sp>
        <p:nvSpPr>
          <p:cNvPr id="28" name="文字方塊 27">
            <a:extLst>
              <a:ext uri="{FF2B5EF4-FFF2-40B4-BE49-F238E27FC236}">
                <a16:creationId xmlns:a16="http://schemas.microsoft.com/office/drawing/2014/main" id="{15E6C6AB-83C6-44EC-822A-3139DC2D068B}"/>
              </a:ext>
            </a:extLst>
          </p:cNvPr>
          <p:cNvSpPr txBox="1"/>
          <p:nvPr/>
        </p:nvSpPr>
        <p:spPr>
          <a:xfrm>
            <a:off x="3988252" y="5006427"/>
            <a:ext cx="1260404" cy="646331"/>
          </a:xfrm>
          <a:prstGeom prst="rect">
            <a:avLst/>
          </a:prstGeom>
          <a:noFill/>
        </p:spPr>
        <p:txBody>
          <a:bodyPr wrap="square" rtlCol="0">
            <a:spAutoFit/>
          </a:bodyPr>
          <a:lstStyle/>
          <a:p>
            <a:pPr algn="ctr"/>
            <a:r>
              <a:rPr lang="en-US" altLang="zh-TW" dirty="0"/>
              <a:t>encoder</a:t>
            </a:r>
          </a:p>
          <a:p>
            <a:pPr algn="ctr"/>
            <a:r>
              <a:rPr lang="en-US" altLang="zh-TW" dirty="0"/>
              <a:t>(offline)</a:t>
            </a:r>
            <a:endParaRPr lang="zh-TW" altLang="en-US" dirty="0"/>
          </a:p>
        </p:txBody>
      </p:sp>
      <p:sp>
        <p:nvSpPr>
          <p:cNvPr id="29" name="文字方塊 28">
            <a:extLst>
              <a:ext uri="{FF2B5EF4-FFF2-40B4-BE49-F238E27FC236}">
                <a16:creationId xmlns:a16="http://schemas.microsoft.com/office/drawing/2014/main" id="{E8062012-FA4B-457B-B264-2F1ECE58F0C4}"/>
              </a:ext>
            </a:extLst>
          </p:cNvPr>
          <p:cNvSpPr txBox="1"/>
          <p:nvPr/>
        </p:nvSpPr>
        <p:spPr>
          <a:xfrm>
            <a:off x="6419850" y="3186384"/>
            <a:ext cx="1973033" cy="923330"/>
          </a:xfrm>
          <a:prstGeom prst="rect">
            <a:avLst/>
          </a:prstGeom>
          <a:noFill/>
        </p:spPr>
        <p:txBody>
          <a:bodyPr wrap="square" rtlCol="0">
            <a:spAutoFit/>
          </a:bodyPr>
          <a:lstStyle/>
          <a:p>
            <a:r>
              <a:rPr lang="en-US" altLang="zh-TW" dirty="0"/>
              <a:t>Top k most relevant context (cosine)</a:t>
            </a:r>
            <a:endParaRPr lang="zh-TW" altLang="en-US" dirty="0"/>
          </a:p>
        </p:txBody>
      </p:sp>
      <p:sp>
        <p:nvSpPr>
          <p:cNvPr id="30" name="文字方塊 29">
            <a:extLst>
              <a:ext uri="{FF2B5EF4-FFF2-40B4-BE49-F238E27FC236}">
                <a16:creationId xmlns:a16="http://schemas.microsoft.com/office/drawing/2014/main" id="{7879BE2A-B024-44B8-9DF7-CFCC16BFB18B}"/>
              </a:ext>
            </a:extLst>
          </p:cNvPr>
          <p:cNvSpPr txBox="1"/>
          <p:nvPr/>
        </p:nvSpPr>
        <p:spPr>
          <a:xfrm>
            <a:off x="1665514" y="5695804"/>
            <a:ext cx="1831522" cy="646331"/>
          </a:xfrm>
          <a:prstGeom prst="rect">
            <a:avLst/>
          </a:prstGeom>
          <a:noFill/>
        </p:spPr>
        <p:txBody>
          <a:bodyPr wrap="square" rtlCol="0">
            <a:spAutoFit/>
          </a:bodyPr>
          <a:lstStyle/>
          <a:p>
            <a:pPr algn="ctr"/>
            <a:r>
              <a:rPr lang="en-US" altLang="zh-TW" dirty="0"/>
              <a:t>Reference documents</a:t>
            </a:r>
            <a:endParaRPr lang="zh-TW" altLang="en-US" dirty="0"/>
          </a:p>
        </p:txBody>
      </p:sp>
      <p:sp>
        <p:nvSpPr>
          <p:cNvPr id="31" name="文字方塊 30">
            <a:extLst>
              <a:ext uri="{FF2B5EF4-FFF2-40B4-BE49-F238E27FC236}">
                <a16:creationId xmlns:a16="http://schemas.microsoft.com/office/drawing/2014/main" id="{E2F690EF-1D33-49D5-9C8A-53C58C883BAB}"/>
              </a:ext>
            </a:extLst>
          </p:cNvPr>
          <p:cNvSpPr txBox="1"/>
          <p:nvPr/>
        </p:nvSpPr>
        <p:spPr>
          <a:xfrm>
            <a:off x="5403395" y="5695804"/>
            <a:ext cx="1831522" cy="646331"/>
          </a:xfrm>
          <a:prstGeom prst="rect">
            <a:avLst/>
          </a:prstGeom>
          <a:noFill/>
        </p:spPr>
        <p:txBody>
          <a:bodyPr wrap="square" rtlCol="0">
            <a:spAutoFit/>
          </a:bodyPr>
          <a:lstStyle/>
          <a:p>
            <a:pPr algn="ctr"/>
            <a:r>
              <a:rPr lang="en-US" altLang="zh-TW" dirty="0"/>
              <a:t>Vector database</a:t>
            </a:r>
            <a:endParaRPr lang="zh-TW" altLang="en-US" dirty="0"/>
          </a:p>
        </p:txBody>
      </p:sp>
      <p:sp>
        <p:nvSpPr>
          <p:cNvPr id="34" name="文字方塊 33">
            <a:extLst>
              <a:ext uri="{FF2B5EF4-FFF2-40B4-BE49-F238E27FC236}">
                <a16:creationId xmlns:a16="http://schemas.microsoft.com/office/drawing/2014/main" id="{2B3FB9D1-5360-49E0-8202-5746DA3F993E}"/>
              </a:ext>
            </a:extLst>
          </p:cNvPr>
          <p:cNvSpPr txBox="1"/>
          <p:nvPr/>
        </p:nvSpPr>
        <p:spPr>
          <a:xfrm>
            <a:off x="9129032" y="1484240"/>
            <a:ext cx="1107621" cy="369332"/>
          </a:xfrm>
          <a:prstGeom prst="rect">
            <a:avLst/>
          </a:prstGeom>
          <a:noFill/>
        </p:spPr>
        <p:txBody>
          <a:bodyPr wrap="square" rtlCol="0">
            <a:spAutoFit/>
          </a:bodyPr>
          <a:lstStyle/>
          <a:p>
            <a:pPr algn="ctr"/>
            <a:r>
              <a:rPr lang="en-US" altLang="zh-TW" dirty="0"/>
              <a:t>Output</a:t>
            </a:r>
            <a:endParaRPr lang="zh-TW" altLang="en-US" dirty="0"/>
          </a:p>
        </p:txBody>
      </p:sp>
    </p:spTree>
    <p:extLst>
      <p:ext uri="{BB962C8B-B14F-4D97-AF65-F5344CB8AC3E}">
        <p14:creationId xmlns:p14="http://schemas.microsoft.com/office/powerpoint/2010/main" val="15664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1B435-DA08-400B-9844-B244774B5CC2}"/>
              </a:ext>
            </a:extLst>
          </p:cNvPr>
          <p:cNvSpPr>
            <a:spLocks noGrp="1"/>
          </p:cNvSpPr>
          <p:nvPr>
            <p:ph type="title"/>
          </p:nvPr>
        </p:nvSpPr>
        <p:spPr/>
        <p:txBody>
          <a:bodyPr/>
          <a:lstStyle/>
          <a:p>
            <a:r>
              <a:rPr lang="en-US" altLang="zh-TW" dirty="0"/>
              <a:t>RAG At Work</a:t>
            </a:r>
            <a:endParaRPr lang="zh-TW" altLang="en-US" dirty="0"/>
          </a:p>
        </p:txBody>
      </p:sp>
      <p:sp>
        <p:nvSpPr>
          <p:cNvPr id="3" name="內容版面配置區 2">
            <a:extLst>
              <a:ext uri="{FF2B5EF4-FFF2-40B4-BE49-F238E27FC236}">
                <a16:creationId xmlns:a16="http://schemas.microsoft.com/office/drawing/2014/main" id="{C47FCC74-BD09-41D5-B832-193291AE7439}"/>
              </a:ext>
            </a:extLst>
          </p:cNvPr>
          <p:cNvSpPr>
            <a:spLocks noGrp="1"/>
          </p:cNvSpPr>
          <p:nvPr>
            <p:ph idx="1"/>
          </p:nvPr>
        </p:nvSpPr>
        <p:spPr/>
        <p:txBody>
          <a:bodyPr/>
          <a:lstStyle/>
          <a:p>
            <a:pPr marL="0" indent="0">
              <a:buNone/>
            </a:pPr>
            <a:r>
              <a:rPr lang="en-US" altLang="zh-TW" sz="2000" dirty="0"/>
              <a:t>If you use an older model like gemma-2-2b-it and ask it:</a:t>
            </a:r>
          </a:p>
          <a:p>
            <a:pPr marL="0" indent="0">
              <a:buNone/>
            </a:pPr>
            <a:endParaRPr lang="en-US" altLang="zh-TW" sz="2000" dirty="0"/>
          </a:p>
          <a:p>
            <a:pPr marL="0" indent="0" algn="ctr">
              <a:buNone/>
            </a:pPr>
            <a:r>
              <a:rPr lang="en-US" altLang="zh-TW" sz="2000" i="1" dirty="0"/>
              <a:t>Do you have any information on who the president of the United States is in 2025?</a:t>
            </a:r>
          </a:p>
          <a:p>
            <a:pPr marL="0" indent="0">
              <a:buNone/>
            </a:pPr>
            <a:endParaRPr lang="en-US" altLang="zh-TW" sz="2000" dirty="0"/>
          </a:p>
          <a:p>
            <a:pPr marL="0" indent="0">
              <a:buNone/>
            </a:pPr>
            <a:r>
              <a:rPr lang="en-US" altLang="zh-TW" sz="2000" dirty="0"/>
              <a:t>It will respond with:</a:t>
            </a:r>
          </a:p>
          <a:p>
            <a:pPr marL="0" indent="0">
              <a:buNone/>
            </a:pPr>
            <a:endParaRPr lang="en-US" altLang="zh-TW" sz="2000" dirty="0"/>
          </a:p>
          <a:p>
            <a:pPr marL="0" indent="0" algn="ctr">
              <a:buNone/>
            </a:pPr>
            <a:r>
              <a:rPr lang="en-US" altLang="zh-TW" sz="2000" i="1" dirty="0"/>
              <a:t>I do not have access to real-time information, including future events. Therefore, I cannot tell you who the President of the United States will be in 2025. </a:t>
            </a:r>
          </a:p>
          <a:p>
            <a:pPr marL="0" indent="0" algn="ctr">
              <a:buNone/>
            </a:pPr>
            <a:endParaRPr lang="en-US" altLang="zh-TW" sz="2000" i="1" dirty="0"/>
          </a:p>
          <a:p>
            <a:pPr marL="0" indent="0">
              <a:buNone/>
            </a:pPr>
            <a:r>
              <a:rPr lang="en-US" altLang="zh-TW" sz="2000" dirty="0"/>
              <a:t>With RAG:</a:t>
            </a:r>
          </a:p>
          <a:p>
            <a:pPr marL="0" indent="0">
              <a:buNone/>
            </a:pPr>
            <a:endParaRPr lang="en-US" altLang="zh-TW" sz="2000" dirty="0"/>
          </a:p>
          <a:p>
            <a:pPr marL="0" indent="0" algn="ctr">
              <a:buNone/>
            </a:pPr>
            <a:r>
              <a:rPr lang="en-US" altLang="zh-TW" sz="2000" i="1" dirty="0"/>
              <a:t>According to the news sources you provided, the President of the United States in 2025 would be **Donald Trump**.</a:t>
            </a:r>
          </a:p>
        </p:txBody>
      </p:sp>
      <p:sp>
        <p:nvSpPr>
          <p:cNvPr id="4" name="投影片編號版面配置區 3">
            <a:extLst>
              <a:ext uri="{FF2B5EF4-FFF2-40B4-BE49-F238E27FC236}">
                <a16:creationId xmlns:a16="http://schemas.microsoft.com/office/drawing/2014/main" id="{8DA68038-E21C-43E2-99BD-269B3FEDF23A}"/>
              </a:ext>
            </a:extLst>
          </p:cNvPr>
          <p:cNvSpPr>
            <a:spLocks noGrp="1"/>
          </p:cNvSpPr>
          <p:nvPr>
            <p:ph type="sldNum" sz="quarter" idx="10"/>
          </p:nvPr>
        </p:nvSpPr>
        <p:spPr/>
        <p:txBody>
          <a:bodyPr/>
          <a:lstStyle/>
          <a:p>
            <a:pPr>
              <a:defRPr/>
            </a:pPr>
            <a:fld id="{CF627BE3-1269-44D5-A349-82FD5D94EBD8}" type="slidenum">
              <a:rPr lang="en-US" altLang="zh-TW" smtClean="0"/>
              <a:pPr>
                <a:defRPr/>
              </a:pPr>
              <a:t>28</a:t>
            </a:fld>
            <a:endParaRPr lang="en-US" altLang="zh-TW"/>
          </a:p>
        </p:txBody>
      </p:sp>
    </p:spTree>
    <p:extLst>
      <p:ext uri="{BB962C8B-B14F-4D97-AF65-F5344CB8AC3E}">
        <p14:creationId xmlns:p14="http://schemas.microsoft.com/office/powerpoint/2010/main" val="302498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07320D-DDAF-4FBF-81D7-241E1D8923CE}"/>
              </a:ext>
            </a:extLst>
          </p:cNvPr>
          <p:cNvSpPr>
            <a:spLocks noGrp="1"/>
          </p:cNvSpPr>
          <p:nvPr>
            <p:ph type="title"/>
          </p:nvPr>
        </p:nvSpPr>
        <p:spPr/>
        <p:txBody>
          <a:bodyPr/>
          <a:lstStyle/>
          <a:p>
            <a:r>
              <a:rPr lang="en-US" altLang="zh-TW" dirty="0"/>
              <a:t>Best Practices for Improving RAG Results</a:t>
            </a:r>
            <a:endParaRPr lang="zh-TW" altLang="en-US" dirty="0"/>
          </a:p>
        </p:txBody>
      </p:sp>
      <p:sp>
        <p:nvSpPr>
          <p:cNvPr id="3" name="內容版面配置區 2">
            <a:extLst>
              <a:ext uri="{FF2B5EF4-FFF2-40B4-BE49-F238E27FC236}">
                <a16:creationId xmlns:a16="http://schemas.microsoft.com/office/drawing/2014/main" id="{905646FD-395E-4506-AF10-FEBB05E55966}"/>
              </a:ext>
            </a:extLst>
          </p:cNvPr>
          <p:cNvSpPr>
            <a:spLocks noGrp="1"/>
          </p:cNvSpPr>
          <p:nvPr>
            <p:ph idx="1"/>
          </p:nvPr>
        </p:nvSpPr>
        <p:spPr/>
        <p:txBody>
          <a:bodyPr/>
          <a:lstStyle/>
          <a:p>
            <a:r>
              <a:rPr lang="en-US" altLang="zh-TW" sz="2000" b="1" dirty="0"/>
              <a:t>Strategic chunking:</a:t>
            </a:r>
          </a:p>
          <a:p>
            <a:pPr lvl="1"/>
            <a:r>
              <a:rPr lang="en-US" altLang="zh-TW" sz="1600" dirty="0"/>
              <a:t>Use semantic chunking (by paragraph/topic) instead of fixed sizes, avoid splitting mid-topic (particularly for closely associated information like lists), add token overlap to maintain context continuity across chunks</a:t>
            </a:r>
          </a:p>
          <a:p>
            <a:r>
              <a:rPr lang="en-US" altLang="zh-TW" sz="2000" b="1" dirty="0"/>
              <a:t>Embedding model selection:</a:t>
            </a:r>
          </a:p>
          <a:p>
            <a:pPr lvl="1"/>
            <a:r>
              <a:rPr lang="en-US" altLang="zh-TW" sz="1600" dirty="0"/>
              <a:t>Use high quality embedding models (</a:t>
            </a:r>
            <a:r>
              <a:rPr lang="en-US" altLang="zh-TW" sz="1600" dirty="0" err="1"/>
              <a:t>OpenAI</a:t>
            </a:r>
            <a:r>
              <a:rPr lang="en-US" altLang="zh-TW" sz="1600" dirty="0"/>
              <a:t> text-embedding-3-small, Cohere, Sentence-BERT), or specialized models for your specific task (bge-m3 for Chinese text, </a:t>
            </a:r>
            <a:r>
              <a:rPr lang="en-US" altLang="zh-TW" sz="1600" dirty="0" err="1"/>
              <a:t>CodeBERT</a:t>
            </a:r>
            <a:r>
              <a:rPr lang="en-US" altLang="zh-TW" sz="1600" dirty="0"/>
              <a:t> for code)</a:t>
            </a:r>
          </a:p>
          <a:p>
            <a:r>
              <a:rPr lang="en-US" altLang="zh-TW" sz="2000" b="1" dirty="0"/>
              <a:t>Data cleanup:</a:t>
            </a:r>
          </a:p>
          <a:p>
            <a:pPr lvl="1"/>
            <a:r>
              <a:rPr lang="en-US" altLang="zh-TW" sz="1600" dirty="0"/>
              <a:t>Normalize whitespace, remove boilerplate, correct OCR errors</a:t>
            </a:r>
          </a:p>
          <a:p>
            <a:r>
              <a:rPr lang="en-US" altLang="zh-TW" sz="2000" b="1" dirty="0"/>
              <a:t>Retrieval post processing:</a:t>
            </a:r>
          </a:p>
          <a:p>
            <a:pPr lvl="1"/>
            <a:r>
              <a:rPr lang="en-US" altLang="zh-TW" sz="1600" dirty="0" err="1"/>
              <a:t>Rerank</a:t>
            </a:r>
            <a:r>
              <a:rPr lang="en-US" altLang="zh-TW" sz="1600" dirty="0"/>
              <a:t> documents after retrieval, use metadata to encode hierarchy or use metadata as retrieval filter</a:t>
            </a:r>
          </a:p>
          <a:p>
            <a:r>
              <a:rPr lang="en-US" altLang="zh-TW" sz="2000" b="1" dirty="0"/>
              <a:t>Prompt optimization:</a:t>
            </a:r>
          </a:p>
          <a:p>
            <a:pPr lvl="1"/>
            <a:r>
              <a:rPr lang="en-US" altLang="zh-TW" sz="1600" dirty="0"/>
              <a:t>Insert retrieved chunks using structured context, use chain of thought prompts to reason across documents</a:t>
            </a:r>
          </a:p>
          <a:p>
            <a:r>
              <a:rPr lang="en-US" altLang="zh-TW" sz="2000" b="1" dirty="0"/>
              <a:t>Generator model selection:</a:t>
            </a:r>
          </a:p>
          <a:p>
            <a:pPr lvl="1"/>
            <a:r>
              <a:rPr lang="en-US" altLang="zh-TW" sz="1600" dirty="0"/>
              <a:t>Choose a high quality LLM suitable for your task</a:t>
            </a:r>
            <a:endParaRPr lang="zh-TW" altLang="en-US" sz="1600" dirty="0"/>
          </a:p>
        </p:txBody>
      </p:sp>
      <p:sp>
        <p:nvSpPr>
          <p:cNvPr id="4" name="投影片編號版面配置區 3">
            <a:extLst>
              <a:ext uri="{FF2B5EF4-FFF2-40B4-BE49-F238E27FC236}">
                <a16:creationId xmlns:a16="http://schemas.microsoft.com/office/drawing/2014/main" id="{844C0401-1A4B-49BE-84E8-5A9E0D7D82AD}"/>
              </a:ext>
            </a:extLst>
          </p:cNvPr>
          <p:cNvSpPr>
            <a:spLocks noGrp="1"/>
          </p:cNvSpPr>
          <p:nvPr>
            <p:ph type="sldNum" sz="quarter" idx="10"/>
          </p:nvPr>
        </p:nvSpPr>
        <p:spPr/>
        <p:txBody>
          <a:bodyPr/>
          <a:lstStyle/>
          <a:p>
            <a:pPr>
              <a:defRPr/>
            </a:pPr>
            <a:fld id="{CF627BE3-1269-44D5-A349-82FD5D94EBD8}" type="slidenum">
              <a:rPr lang="en-US" altLang="zh-TW" smtClean="0"/>
              <a:pPr>
                <a:defRPr/>
              </a:pPr>
              <a:t>29</a:t>
            </a:fld>
            <a:endParaRPr lang="en-US" altLang="zh-TW"/>
          </a:p>
        </p:txBody>
      </p:sp>
    </p:spTree>
    <p:extLst>
      <p:ext uri="{BB962C8B-B14F-4D97-AF65-F5344CB8AC3E}">
        <p14:creationId xmlns:p14="http://schemas.microsoft.com/office/powerpoint/2010/main" val="39162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34C082-0E77-4CEA-9410-173D4FBE8B01}"/>
              </a:ext>
            </a:extLst>
          </p:cNvPr>
          <p:cNvSpPr>
            <a:spLocks noGrp="1"/>
          </p:cNvSpPr>
          <p:nvPr>
            <p:ph type="title"/>
          </p:nvPr>
        </p:nvSpPr>
        <p:spPr/>
        <p:txBody>
          <a:bodyPr/>
          <a:lstStyle/>
          <a:p>
            <a:r>
              <a:rPr lang="en-US" altLang="zh-TW" dirty="0"/>
              <a:t>Overview</a:t>
            </a:r>
            <a:endParaRPr lang="zh-TW" altLang="en-US" dirty="0"/>
          </a:p>
        </p:txBody>
      </p:sp>
      <p:sp>
        <p:nvSpPr>
          <p:cNvPr id="3" name="內容版面配置區 2">
            <a:extLst>
              <a:ext uri="{FF2B5EF4-FFF2-40B4-BE49-F238E27FC236}">
                <a16:creationId xmlns:a16="http://schemas.microsoft.com/office/drawing/2014/main" id="{2DBFF155-E8D8-47F6-AD18-546AB658F5D3}"/>
              </a:ext>
            </a:extLst>
          </p:cNvPr>
          <p:cNvSpPr>
            <a:spLocks noGrp="1"/>
          </p:cNvSpPr>
          <p:nvPr>
            <p:ph idx="1"/>
          </p:nvPr>
        </p:nvSpPr>
        <p:spPr/>
        <p:txBody>
          <a:bodyPr/>
          <a:lstStyle/>
          <a:p>
            <a:r>
              <a:rPr lang="en-US" altLang="zh-TW" sz="2800" dirty="0"/>
              <a:t>Introduction</a:t>
            </a:r>
          </a:p>
          <a:p>
            <a:pPr marL="457200" lvl="1" indent="0">
              <a:buNone/>
            </a:pPr>
            <a:r>
              <a:rPr lang="en-US" altLang="zh-TW" sz="1800" dirty="0"/>
              <a:t>This course serves as an introductory guide for those interested in deploying AI solutions on AMD’s </a:t>
            </a:r>
            <a:r>
              <a:rPr lang="en-US" altLang="zh-TW" sz="1800" dirty="0" err="1"/>
              <a:t>Ryzen</a:t>
            </a:r>
            <a:r>
              <a:rPr lang="en-US" altLang="zh-TW" sz="1800" baseline="30000" dirty="0" err="1"/>
              <a:t>TM</a:t>
            </a:r>
            <a:r>
              <a:rPr lang="en-US" altLang="zh-TW" sz="1800" dirty="0"/>
              <a:t> AI PCs. It includes a high level discussion on the foundation of CNNs and LLMs.</a:t>
            </a:r>
          </a:p>
          <a:p>
            <a:pPr marL="457200" lvl="1" indent="0">
              <a:buNone/>
            </a:pPr>
            <a:endParaRPr lang="en-US" altLang="zh-TW" sz="2000" dirty="0"/>
          </a:p>
          <a:p>
            <a:pPr marL="457200" lvl="1" indent="0">
              <a:buNone/>
            </a:pPr>
            <a:r>
              <a:rPr lang="en-US" altLang="zh-TW" sz="1800" dirty="0"/>
              <a:t>This is the first part of a 2-part course covering the theoretical foundations necessary to understand CNN and LLM application design philosophies. Part 2 will include hands-on code walkthroughs for example applications.</a:t>
            </a:r>
            <a:endParaRPr lang="en-US" altLang="zh-TW" sz="2000" dirty="0"/>
          </a:p>
          <a:p>
            <a:pPr marL="457200" lvl="1" indent="0">
              <a:buNone/>
            </a:pPr>
            <a:endParaRPr lang="en-US" altLang="zh-TW" sz="2000" dirty="0"/>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2800" b="0" i="0" u="none" strike="noStrike" kern="0" cap="none" spc="0" normalizeH="0" baseline="0" noProof="0" dirty="0">
                <a:ln>
                  <a:noFill/>
                </a:ln>
                <a:solidFill>
                  <a:srgbClr val="000000"/>
                </a:solidFill>
                <a:effectLst/>
                <a:uLnTx/>
                <a:uFillTx/>
                <a:latin typeface="Arial"/>
                <a:ea typeface="微軟正黑體"/>
                <a:cs typeface="+mn-cs"/>
              </a:rPr>
              <a:t>Resources</a:t>
            </a:r>
          </a:p>
          <a:p>
            <a:pPr lvl="1"/>
            <a:r>
              <a:rPr lang="en-US" altLang="zh-TW" sz="1800" dirty="0"/>
              <a:t>Code and lecture slides: </a:t>
            </a:r>
            <a:r>
              <a:rPr lang="en-US" altLang="zh-TW" sz="1800" dirty="0">
                <a:hlinkClick r:id="rId3"/>
              </a:rPr>
              <a:t>https://github.com/jonathansimple/intro-to-llms</a:t>
            </a:r>
            <a:endParaRPr lang="en-US" altLang="zh-TW" sz="1800" dirty="0"/>
          </a:p>
          <a:p>
            <a:pPr lvl="1"/>
            <a:endParaRPr lang="zh-TW" altLang="en-US" sz="1800" dirty="0"/>
          </a:p>
        </p:txBody>
      </p:sp>
      <p:sp>
        <p:nvSpPr>
          <p:cNvPr id="4" name="投影片編號版面配置區 3">
            <a:extLst>
              <a:ext uri="{FF2B5EF4-FFF2-40B4-BE49-F238E27FC236}">
                <a16:creationId xmlns:a16="http://schemas.microsoft.com/office/drawing/2014/main" id="{D1EAEA5B-5078-4B1B-947D-1542DC4264BE}"/>
              </a:ext>
            </a:extLst>
          </p:cNvPr>
          <p:cNvSpPr>
            <a:spLocks noGrp="1"/>
          </p:cNvSpPr>
          <p:nvPr>
            <p:ph type="sldNum" sz="quarter" idx="10"/>
          </p:nvPr>
        </p:nvSpPr>
        <p:spPr/>
        <p:txBody>
          <a:bodyPr/>
          <a:lstStyle/>
          <a:p>
            <a:pPr>
              <a:defRPr/>
            </a:pPr>
            <a:fld id="{CF627BE3-1269-44D5-A349-82FD5D94EBD8}" type="slidenum">
              <a:rPr lang="en-US" altLang="zh-TW" smtClean="0"/>
              <a:pPr>
                <a:defRPr/>
              </a:pPr>
              <a:t>3</a:t>
            </a:fld>
            <a:endParaRPr lang="en-US" altLang="zh-TW"/>
          </a:p>
        </p:txBody>
      </p:sp>
    </p:spTree>
    <p:extLst>
      <p:ext uri="{BB962C8B-B14F-4D97-AF65-F5344CB8AC3E}">
        <p14:creationId xmlns:p14="http://schemas.microsoft.com/office/powerpoint/2010/main" val="388694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Function/Tool Calling: Using Natural Language to Interface with External APIs</a:t>
            </a:r>
            <a:endParaRPr lang="zh-TW" altLang="en-US" sz="5400" dirty="0"/>
          </a:p>
        </p:txBody>
      </p:sp>
    </p:spTree>
    <p:extLst>
      <p:ext uri="{BB962C8B-B14F-4D97-AF65-F5344CB8AC3E}">
        <p14:creationId xmlns:p14="http://schemas.microsoft.com/office/powerpoint/2010/main" val="66398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5732CD-2DCC-4427-BAF5-B9BB47CB3009}"/>
              </a:ext>
            </a:extLst>
          </p:cNvPr>
          <p:cNvSpPr>
            <a:spLocks noGrp="1"/>
          </p:cNvSpPr>
          <p:nvPr>
            <p:ph type="title"/>
          </p:nvPr>
        </p:nvSpPr>
        <p:spPr/>
        <p:txBody>
          <a:bodyPr/>
          <a:lstStyle/>
          <a:p>
            <a:r>
              <a:rPr lang="en-US" altLang="zh-TW" dirty="0"/>
              <a:t>Tools/Function Calling</a:t>
            </a:r>
            <a:endParaRPr lang="zh-TW" altLang="en-US" dirty="0"/>
          </a:p>
        </p:txBody>
      </p:sp>
      <p:sp>
        <p:nvSpPr>
          <p:cNvPr id="3" name="內容版面配置區 2">
            <a:extLst>
              <a:ext uri="{FF2B5EF4-FFF2-40B4-BE49-F238E27FC236}">
                <a16:creationId xmlns:a16="http://schemas.microsoft.com/office/drawing/2014/main" id="{209901B4-7F59-4DF4-AA48-44949205BD3A}"/>
              </a:ext>
            </a:extLst>
          </p:cNvPr>
          <p:cNvSpPr>
            <a:spLocks noGrp="1"/>
          </p:cNvSpPr>
          <p:nvPr>
            <p:ph idx="1"/>
          </p:nvPr>
        </p:nvSpPr>
        <p:spPr/>
        <p:txBody>
          <a:bodyPr/>
          <a:lstStyle/>
          <a:p>
            <a:r>
              <a:rPr lang="en-US" altLang="zh-TW" sz="2000" b="1" dirty="0"/>
              <a:t>Objective: </a:t>
            </a:r>
            <a:r>
              <a:rPr lang="en-US" altLang="zh-TW" sz="2000" dirty="0"/>
              <a:t>using the semantic understanding of large language models (LLMs), convert a user’s unstructured command into control signals for other applications with </a:t>
            </a:r>
            <a:r>
              <a:rPr lang="en-US" altLang="zh-TW" sz="2000" u="sng" dirty="0"/>
              <a:t>function calling</a:t>
            </a:r>
            <a:endParaRPr lang="en-US" altLang="zh-TW" sz="2000" dirty="0"/>
          </a:p>
          <a:p>
            <a:pPr lvl="1"/>
            <a:r>
              <a:rPr lang="en-US" altLang="zh-TW" sz="1600" dirty="0"/>
              <a:t>For LLMs, function calling refers to when the LLM infers the </a:t>
            </a:r>
            <a:r>
              <a:rPr lang="en-US" altLang="zh-TW" sz="1600" u="sng" dirty="0"/>
              <a:t>correct function</a:t>
            </a:r>
            <a:r>
              <a:rPr lang="en-US" altLang="zh-TW" sz="1600" dirty="0"/>
              <a:t> to call and its </a:t>
            </a:r>
            <a:r>
              <a:rPr lang="en-US" altLang="zh-TW" sz="1600" u="sng" dirty="0"/>
              <a:t>input parameters</a:t>
            </a:r>
            <a:r>
              <a:rPr lang="en-US" altLang="zh-TW" sz="1600" dirty="0"/>
              <a:t> from the user prompt</a:t>
            </a:r>
          </a:p>
          <a:p>
            <a:r>
              <a:rPr lang="en-US" altLang="zh-TW" sz="2000" b="1" dirty="0"/>
              <a:t>Applications: </a:t>
            </a:r>
            <a:r>
              <a:rPr lang="en-US" altLang="zh-TW" sz="2000" dirty="0"/>
              <a:t>IoT, search (retrieve real-time data online or from local database), automated customer service (banking, booking), AI PC</a:t>
            </a:r>
          </a:p>
          <a:p>
            <a:endParaRPr lang="zh-TW" altLang="en-US" dirty="0"/>
          </a:p>
        </p:txBody>
      </p:sp>
      <p:sp>
        <p:nvSpPr>
          <p:cNvPr id="4" name="投影片編號版面配置區 3">
            <a:extLst>
              <a:ext uri="{FF2B5EF4-FFF2-40B4-BE49-F238E27FC236}">
                <a16:creationId xmlns:a16="http://schemas.microsoft.com/office/drawing/2014/main" id="{5A952751-B2FA-4C17-B35E-E11A096DB580}"/>
              </a:ext>
            </a:extLst>
          </p:cNvPr>
          <p:cNvSpPr>
            <a:spLocks noGrp="1"/>
          </p:cNvSpPr>
          <p:nvPr>
            <p:ph type="sldNum" sz="quarter" idx="10"/>
          </p:nvPr>
        </p:nvSpPr>
        <p:spPr/>
        <p:txBody>
          <a:bodyPr/>
          <a:lstStyle/>
          <a:p>
            <a:pPr>
              <a:defRPr/>
            </a:pPr>
            <a:fld id="{CF627BE3-1269-44D5-A349-82FD5D94EBD8}" type="slidenum">
              <a:rPr lang="en-US" altLang="zh-TW" smtClean="0"/>
              <a:pPr>
                <a:defRPr/>
              </a:pPr>
              <a:t>31</a:t>
            </a:fld>
            <a:endParaRPr lang="en-US" altLang="zh-TW"/>
          </a:p>
        </p:txBody>
      </p:sp>
      <p:grpSp>
        <p:nvGrpSpPr>
          <p:cNvPr id="5" name="群組 4">
            <a:extLst>
              <a:ext uri="{FF2B5EF4-FFF2-40B4-BE49-F238E27FC236}">
                <a16:creationId xmlns:a16="http://schemas.microsoft.com/office/drawing/2014/main" id="{7C3A7F5D-1BB2-4150-AEBB-371DD3FA39F4}"/>
              </a:ext>
            </a:extLst>
          </p:cNvPr>
          <p:cNvGrpSpPr/>
          <p:nvPr/>
        </p:nvGrpSpPr>
        <p:grpSpPr>
          <a:xfrm>
            <a:off x="8409577" y="4005822"/>
            <a:ext cx="1147142" cy="2183583"/>
            <a:chOff x="6299200" y="4827759"/>
            <a:chExt cx="1147142" cy="2183583"/>
          </a:xfrm>
        </p:grpSpPr>
        <p:sp>
          <p:nvSpPr>
            <p:cNvPr id="6" name="矩形: 圓角 5">
              <a:extLst>
                <a:ext uri="{FF2B5EF4-FFF2-40B4-BE49-F238E27FC236}">
                  <a16:creationId xmlns:a16="http://schemas.microsoft.com/office/drawing/2014/main" id="{342A1882-AE95-43E0-9B59-C804F1569F6F}"/>
                </a:ext>
              </a:extLst>
            </p:cNvPr>
            <p:cNvSpPr/>
            <p:nvPr/>
          </p:nvSpPr>
          <p:spPr>
            <a:xfrm>
              <a:off x="6299200" y="4827759"/>
              <a:ext cx="1147142"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Controller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圓角 6">
              <a:extLst>
                <a:ext uri="{FF2B5EF4-FFF2-40B4-BE49-F238E27FC236}">
                  <a16:creationId xmlns:a16="http://schemas.microsoft.com/office/drawing/2014/main" id="{B8CE87B3-D2A9-42D3-9020-FE121F42A4B8}"/>
                </a:ext>
              </a:extLst>
            </p:cNvPr>
            <p:cNvSpPr/>
            <p:nvPr/>
          </p:nvSpPr>
          <p:spPr>
            <a:xfrm>
              <a:off x="6368917" y="6500564"/>
              <a:ext cx="1025983" cy="510778"/>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 action</a:t>
              </a:r>
            </a:p>
          </p:txBody>
        </p:sp>
        <p:pic>
          <p:nvPicPr>
            <p:cNvPr id="8" name="圖片 7">
              <a:extLst>
                <a:ext uri="{FF2B5EF4-FFF2-40B4-BE49-F238E27FC236}">
                  <a16:creationId xmlns:a16="http://schemas.microsoft.com/office/drawing/2014/main" id="{DD4F072F-0213-4F62-9094-C67248D026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115" t="13922" r="16183"/>
            <a:stretch/>
          </p:blipFill>
          <p:spPr>
            <a:xfrm>
              <a:off x="6440254" y="5084159"/>
              <a:ext cx="883310" cy="1566839"/>
            </a:xfrm>
            <a:prstGeom prst="rect">
              <a:avLst/>
            </a:prstGeom>
          </p:spPr>
        </p:pic>
      </p:grpSp>
      <p:sp>
        <p:nvSpPr>
          <p:cNvPr id="9" name="矩形: 圓角 8">
            <a:extLst>
              <a:ext uri="{FF2B5EF4-FFF2-40B4-BE49-F238E27FC236}">
                <a16:creationId xmlns:a16="http://schemas.microsoft.com/office/drawing/2014/main" id="{E063C35E-E889-4F0F-AF22-C3A323B1D618}"/>
              </a:ext>
            </a:extLst>
          </p:cNvPr>
          <p:cNvSpPr/>
          <p:nvPr/>
        </p:nvSpPr>
        <p:spPr>
          <a:xfrm>
            <a:off x="2211876" y="5474316"/>
            <a:ext cx="1171312" cy="715089"/>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Spoken command as input</a:t>
            </a:r>
          </a:p>
        </p:txBody>
      </p:sp>
      <p:pic>
        <p:nvPicPr>
          <p:cNvPr id="10" name="圖片 9">
            <a:extLst>
              <a:ext uri="{FF2B5EF4-FFF2-40B4-BE49-F238E27FC236}">
                <a16:creationId xmlns:a16="http://schemas.microsoft.com/office/drawing/2014/main" id="{9772C12B-083B-4498-A3F0-43ACBE4F3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003" y="4375821"/>
            <a:ext cx="979085" cy="1333904"/>
          </a:xfrm>
          <a:prstGeom prst="rect">
            <a:avLst/>
          </a:prstGeom>
        </p:spPr>
      </p:pic>
      <p:sp>
        <p:nvSpPr>
          <p:cNvPr id="11" name="箭號: 向右 10">
            <a:extLst>
              <a:ext uri="{FF2B5EF4-FFF2-40B4-BE49-F238E27FC236}">
                <a16:creationId xmlns:a16="http://schemas.microsoft.com/office/drawing/2014/main" id="{1278F561-C5AE-4B46-A611-C036AC6AF4D5}"/>
              </a:ext>
            </a:extLst>
          </p:cNvPr>
          <p:cNvSpPr/>
          <p:nvPr/>
        </p:nvSpPr>
        <p:spPr>
          <a:xfrm>
            <a:off x="302362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sp>
        <p:nvSpPr>
          <p:cNvPr id="12" name="箭號: 向右 11">
            <a:extLst>
              <a:ext uri="{FF2B5EF4-FFF2-40B4-BE49-F238E27FC236}">
                <a16:creationId xmlns:a16="http://schemas.microsoft.com/office/drawing/2014/main" id="{D705BCAA-E4D4-4F09-9740-9F7C32025825}"/>
              </a:ext>
            </a:extLst>
          </p:cNvPr>
          <p:cNvSpPr/>
          <p:nvPr/>
        </p:nvSpPr>
        <p:spPr>
          <a:xfrm>
            <a:off x="805155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pic>
        <p:nvPicPr>
          <p:cNvPr id="13" name="圖片 12">
            <a:extLst>
              <a:ext uri="{FF2B5EF4-FFF2-40B4-BE49-F238E27FC236}">
                <a16:creationId xmlns:a16="http://schemas.microsoft.com/office/drawing/2014/main" id="{A554619B-C97E-4440-AEE9-6E5C47F48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0598" y="4475552"/>
            <a:ext cx="464346" cy="464346"/>
          </a:xfrm>
          <a:prstGeom prst="rect">
            <a:avLst/>
          </a:prstGeom>
        </p:spPr>
      </p:pic>
      <p:grpSp>
        <p:nvGrpSpPr>
          <p:cNvPr id="14" name="群組 13">
            <a:extLst>
              <a:ext uri="{FF2B5EF4-FFF2-40B4-BE49-F238E27FC236}">
                <a16:creationId xmlns:a16="http://schemas.microsoft.com/office/drawing/2014/main" id="{C324B645-1007-4EE2-8D5C-A98782D64C16}"/>
              </a:ext>
            </a:extLst>
          </p:cNvPr>
          <p:cNvGrpSpPr/>
          <p:nvPr/>
        </p:nvGrpSpPr>
        <p:grpSpPr>
          <a:xfrm>
            <a:off x="4952490" y="4479629"/>
            <a:ext cx="1443640" cy="1233919"/>
            <a:chOff x="2828683" y="5183301"/>
            <a:chExt cx="1443640" cy="1233919"/>
          </a:xfrm>
        </p:grpSpPr>
        <p:sp>
          <p:nvSpPr>
            <p:cNvPr id="15" name="矩形: 圓角 14">
              <a:extLst>
                <a:ext uri="{FF2B5EF4-FFF2-40B4-BE49-F238E27FC236}">
                  <a16:creationId xmlns:a16="http://schemas.microsoft.com/office/drawing/2014/main" id="{EFCF4B43-2600-4AB7-95AA-179D1C60AAF6}"/>
                </a:ext>
              </a:extLst>
            </p:cNvPr>
            <p:cNvSpPr/>
            <p:nvPr/>
          </p:nvSpPr>
          <p:spPr>
            <a:xfrm>
              <a:off x="282868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Decide which function to use and convert text to JSON</a:t>
              </a:r>
            </a:p>
          </p:txBody>
        </p:sp>
        <p:sp>
          <p:nvSpPr>
            <p:cNvPr id="16" name="矩形: 圓角 15">
              <a:extLst>
                <a:ext uri="{FF2B5EF4-FFF2-40B4-BE49-F238E27FC236}">
                  <a16:creationId xmlns:a16="http://schemas.microsoft.com/office/drawing/2014/main" id="{3F13741D-9226-4EFA-A236-DA634AC70942}"/>
                </a:ext>
              </a:extLst>
            </p:cNvPr>
            <p:cNvSpPr/>
            <p:nvPr/>
          </p:nvSpPr>
          <p:spPr>
            <a:xfrm>
              <a:off x="2869335" y="5183301"/>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Gemma 2 2B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grpSp>
        <p:nvGrpSpPr>
          <p:cNvPr id="17" name="群組 16">
            <a:extLst>
              <a:ext uri="{FF2B5EF4-FFF2-40B4-BE49-F238E27FC236}">
                <a16:creationId xmlns:a16="http://schemas.microsoft.com/office/drawing/2014/main" id="{CA9DD76F-3017-4E28-9C32-7453250A3418}"/>
              </a:ext>
            </a:extLst>
          </p:cNvPr>
          <p:cNvGrpSpPr/>
          <p:nvPr/>
        </p:nvGrpSpPr>
        <p:grpSpPr>
          <a:xfrm>
            <a:off x="6502890" y="4475140"/>
            <a:ext cx="1443640" cy="1238408"/>
            <a:chOff x="4377273" y="5178812"/>
            <a:chExt cx="1443640" cy="1238408"/>
          </a:xfrm>
        </p:grpSpPr>
        <p:sp>
          <p:nvSpPr>
            <p:cNvPr id="18" name="矩形: 圓角 17">
              <a:extLst>
                <a:ext uri="{FF2B5EF4-FFF2-40B4-BE49-F238E27FC236}">
                  <a16:creationId xmlns:a16="http://schemas.microsoft.com/office/drawing/2014/main" id="{9EC9A592-5B00-4E06-A11B-D85CF223BC8C}"/>
                </a:ext>
              </a:extLst>
            </p:cNvPr>
            <p:cNvSpPr/>
            <p:nvPr/>
          </p:nvSpPr>
          <p:spPr>
            <a:xfrm>
              <a:off x="437727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Using JSON data fields as input, call function</a:t>
              </a:r>
            </a:p>
          </p:txBody>
        </p:sp>
        <p:sp>
          <p:nvSpPr>
            <p:cNvPr id="19" name="矩形: 圓角 18">
              <a:extLst>
                <a:ext uri="{FF2B5EF4-FFF2-40B4-BE49-F238E27FC236}">
                  <a16:creationId xmlns:a16="http://schemas.microsoft.com/office/drawing/2014/main" id="{DACD2643-9B67-4FDF-8720-254FE780CEA9}"/>
                </a:ext>
              </a:extLst>
            </p:cNvPr>
            <p:cNvSpPr/>
            <p:nvPr/>
          </p:nvSpPr>
          <p:spPr>
            <a:xfrm>
              <a:off x="4417925" y="5178812"/>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API</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sp>
        <p:nvSpPr>
          <p:cNvPr id="20" name="語音泡泡: 圓角矩形 19">
            <a:extLst>
              <a:ext uri="{FF2B5EF4-FFF2-40B4-BE49-F238E27FC236}">
                <a16:creationId xmlns:a16="http://schemas.microsoft.com/office/drawing/2014/main" id="{D3E0ADD0-40C8-4B88-9126-B1C38BDE4F07}"/>
              </a:ext>
            </a:extLst>
          </p:cNvPr>
          <p:cNvSpPr/>
          <p:nvPr/>
        </p:nvSpPr>
        <p:spPr>
          <a:xfrm>
            <a:off x="2713332" y="3701935"/>
            <a:ext cx="1143214"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Take two steps forward</a:t>
            </a:r>
            <a:endParaRPr lang="zh-TW" altLang="en-US" sz="1400" dirty="0"/>
          </a:p>
        </p:txBody>
      </p:sp>
      <p:sp>
        <p:nvSpPr>
          <p:cNvPr id="21" name="語音泡泡: 圓角矩形 95">
            <a:extLst>
              <a:ext uri="{FF2B5EF4-FFF2-40B4-BE49-F238E27FC236}">
                <a16:creationId xmlns:a16="http://schemas.microsoft.com/office/drawing/2014/main" id="{94D54C1A-17B2-41EC-A7D2-FB021EFB654E}"/>
              </a:ext>
            </a:extLst>
          </p:cNvPr>
          <p:cNvSpPr/>
          <p:nvPr/>
        </p:nvSpPr>
        <p:spPr>
          <a:xfrm>
            <a:off x="4821532" y="5584074"/>
            <a:ext cx="2883906" cy="846892"/>
          </a:xfrm>
          <a:custGeom>
            <a:avLst/>
            <a:gdLst>
              <a:gd name="connsiteX0" fmla="*/ 0 w 2883906"/>
              <a:gd name="connsiteY0" fmla="*/ 106948 h 641677"/>
              <a:gd name="connsiteX1" fmla="*/ 106948 w 2883906"/>
              <a:gd name="connsiteY1" fmla="*/ 0 h 641677"/>
              <a:gd name="connsiteX2" fmla="*/ 480651 w 2883906"/>
              <a:gd name="connsiteY2" fmla="*/ 0 h 641677"/>
              <a:gd name="connsiteX3" fmla="*/ 644293 w 2883906"/>
              <a:gd name="connsiteY3" fmla="*/ -205215 h 641677"/>
              <a:gd name="connsiteX4" fmla="*/ 1201628 w 2883906"/>
              <a:gd name="connsiteY4" fmla="*/ 0 h 641677"/>
              <a:gd name="connsiteX5" fmla="*/ 2776958 w 2883906"/>
              <a:gd name="connsiteY5" fmla="*/ 0 h 641677"/>
              <a:gd name="connsiteX6" fmla="*/ 2883906 w 2883906"/>
              <a:gd name="connsiteY6" fmla="*/ 106948 h 641677"/>
              <a:gd name="connsiteX7" fmla="*/ 2883906 w 2883906"/>
              <a:gd name="connsiteY7" fmla="*/ 106946 h 641677"/>
              <a:gd name="connsiteX8" fmla="*/ 2883906 w 2883906"/>
              <a:gd name="connsiteY8" fmla="*/ 106946 h 641677"/>
              <a:gd name="connsiteX9" fmla="*/ 2883906 w 2883906"/>
              <a:gd name="connsiteY9" fmla="*/ 267365 h 641677"/>
              <a:gd name="connsiteX10" fmla="*/ 2883906 w 2883906"/>
              <a:gd name="connsiteY10" fmla="*/ 534729 h 641677"/>
              <a:gd name="connsiteX11" fmla="*/ 2776958 w 2883906"/>
              <a:gd name="connsiteY11" fmla="*/ 641677 h 641677"/>
              <a:gd name="connsiteX12" fmla="*/ 1201628 w 2883906"/>
              <a:gd name="connsiteY12" fmla="*/ 641677 h 641677"/>
              <a:gd name="connsiteX13" fmla="*/ 480651 w 2883906"/>
              <a:gd name="connsiteY13" fmla="*/ 641677 h 641677"/>
              <a:gd name="connsiteX14" fmla="*/ 480651 w 2883906"/>
              <a:gd name="connsiteY14" fmla="*/ 641677 h 641677"/>
              <a:gd name="connsiteX15" fmla="*/ 106948 w 2883906"/>
              <a:gd name="connsiteY15" fmla="*/ 641677 h 641677"/>
              <a:gd name="connsiteX16" fmla="*/ 0 w 2883906"/>
              <a:gd name="connsiteY16" fmla="*/ 534729 h 641677"/>
              <a:gd name="connsiteX17" fmla="*/ 0 w 2883906"/>
              <a:gd name="connsiteY17" fmla="*/ 267365 h 641677"/>
              <a:gd name="connsiteX18" fmla="*/ 0 w 2883906"/>
              <a:gd name="connsiteY18" fmla="*/ 106946 h 641677"/>
              <a:gd name="connsiteX19" fmla="*/ 0 w 2883906"/>
              <a:gd name="connsiteY19" fmla="*/ 106946 h 641677"/>
              <a:gd name="connsiteX20" fmla="*/ 0 w 2883906"/>
              <a:gd name="connsiteY20" fmla="*/ 106948 h 641677"/>
              <a:gd name="connsiteX0" fmla="*/ 0 w 2883906"/>
              <a:gd name="connsiteY0" fmla="*/ 312163 h 846892"/>
              <a:gd name="connsiteX1" fmla="*/ 106948 w 2883906"/>
              <a:gd name="connsiteY1" fmla="*/ 205215 h 846892"/>
              <a:gd name="connsiteX2" fmla="*/ 480651 w 2883906"/>
              <a:gd name="connsiteY2" fmla="*/ 205215 h 846892"/>
              <a:gd name="connsiteX3" fmla="*/ 644293 w 2883906"/>
              <a:gd name="connsiteY3" fmla="*/ 0 h 846892"/>
              <a:gd name="connsiteX4" fmla="*/ 911115 w 2883906"/>
              <a:gd name="connsiteY4" fmla="*/ 202833 h 846892"/>
              <a:gd name="connsiteX5" fmla="*/ 2776958 w 2883906"/>
              <a:gd name="connsiteY5" fmla="*/ 205215 h 846892"/>
              <a:gd name="connsiteX6" fmla="*/ 2883906 w 2883906"/>
              <a:gd name="connsiteY6" fmla="*/ 312163 h 846892"/>
              <a:gd name="connsiteX7" fmla="*/ 2883906 w 2883906"/>
              <a:gd name="connsiteY7" fmla="*/ 312161 h 846892"/>
              <a:gd name="connsiteX8" fmla="*/ 2883906 w 2883906"/>
              <a:gd name="connsiteY8" fmla="*/ 312161 h 846892"/>
              <a:gd name="connsiteX9" fmla="*/ 2883906 w 2883906"/>
              <a:gd name="connsiteY9" fmla="*/ 472580 h 846892"/>
              <a:gd name="connsiteX10" fmla="*/ 2883906 w 2883906"/>
              <a:gd name="connsiteY10" fmla="*/ 739944 h 846892"/>
              <a:gd name="connsiteX11" fmla="*/ 2776958 w 2883906"/>
              <a:gd name="connsiteY11" fmla="*/ 846892 h 846892"/>
              <a:gd name="connsiteX12" fmla="*/ 1201628 w 2883906"/>
              <a:gd name="connsiteY12" fmla="*/ 846892 h 846892"/>
              <a:gd name="connsiteX13" fmla="*/ 480651 w 2883906"/>
              <a:gd name="connsiteY13" fmla="*/ 846892 h 846892"/>
              <a:gd name="connsiteX14" fmla="*/ 480651 w 2883906"/>
              <a:gd name="connsiteY14" fmla="*/ 846892 h 846892"/>
              <a:gd name="connsiteX15" fmla="*/ 106948 w 2883906"/>
              <a:gd name="connsiteY15" fmla="*/ 846892 h 846892"/>
              <a:gd name="connsiteX16" fmla="*/ 0 w 2883906"/>
              <a:gd name="connsiteY16" fmla="*/ 739944 h 846892"/>
              <a:gd name="connsiteX17" fmla="*/ 0 w 2883906"/>
              <a:gd name="connsiteY17" fmla="*/ 472580 h 846892"/>
              <a:gd name="connsiteX18" fmla="*/ 0 w 2883906"/>
              <a:gd name="connsiteY18" fmla="*/ 312161 h 846892"/>
              <a:gd name="connsiteX19" fmla="*/ 0 w 2883906"/>
              <a:gd name="connsiteY19" fmla="*/ 312161 h 846892"/>
              <a:gd name="connsiteX20" fmla="*/ 0 w 2883906"/>
              <a:gd name="connsiteY20" fmla="*/ 312163 h 8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3906" h="846892">
                <a:moveTo>
                  <a:pt x="0" y="312163"/>
                </a:moveTo>
                <a:cubicBezTo>
                  <a:pt x="0" y="253097"/>
                  <a:pt x="47882" y="205215"/>
                  <a:pt x="106948" y="205215"/>
                </a:cubicBezTo>
                <a:lnTo>
                  <a:pt x="480651" y="205215"/>
                </a:lnTo>
                <a:lnTo>
                  <a:pt x="644293" y="0"/>
                </a:lnTo>
                <a:lnTo>
                  <a:pt x="911115" y="202833"/>
                </a:lnTo>
                <a:lnTo>
                  <a:pt x="2776958" y="205215"/>
                </a:lnTo>
                <a:cubicBezTo>
                  <a:pt x="2836024" y="205215"/>
                  <a:pt x="2883906" y="253097"/>
                  <a:pt x="2883906" y="312163"/>
                </a:cubicBezTo>
                <a:lnTo>
                  <a:pt x="2883906" y="312161"/>
                </a:lnTo>
                <a:lnTo>
                  <a:pt x="2883906" y="312161"/>
                </a:lnTo>
                <a:lnTo>
                  <a:pt x="2883906" y="472580"/>
                </a:lnTo>
                <a:lnTo>
                  <a:pt x="2883906" y="739944"/>
                </a:lnTo>
                <a:cubicBezTo>
                  <a:pt x="2883906" y="799010"/>
                  <a:pt x="2836024" y="846892"/>
                  <a:pt x="2776958" y="846892"/>
                </a:cubicBezTo>
                <a:lnTo>
                  <a:pt x="1201628" y="846892"/>
                </a:lnTo>
                <a:lnTo>
                  <a:pt x="480651" y="846892"/>
                </a:lnTo>
                <a:lnTo>
                  <a:pt x="480651" y="846892"/>
                </a:lnTo>
                <a:lnTo>
                  <a:pt x="106948" y="846892"/>
                </a:lnTo>
                <a:cubicBezTo>
                  <a:pt x="47882" y="846892"/>
                  <a:pt x="0" y="799010"/>
                  <a:pt x="0" y="739944"/>
                </a:cubicBezTo>
                <a:lnTo>
                  <a:pt x="0" y="472580"/>
                </a:lnTo>
                <a:lnTo>
                  <a:pt x="0" y="312161"/>
                </a:lnTo>
                <a:lnTo>
                  <a:pt x="0" y="312161"/>
                </a:lnTo>
                <a:lnTo>
                  <a:pt x="0" y="312163"/>
                </a:lnTo>
                <a:close/>
              </a:path>
            </a:pathLst>
          </a:cu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{“function”: “</a:t>
            </a:r>
            <a:r>
              <a:rPr lang="en-US" altLang="zh-TW" sz="1400" b="1" dirty="0" err="1">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perform_action</a:t>
            </a: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 “action”: “walk forward, …”}</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nvGrpSpPr>
          <p:cNvPr id="22" name="群組 21">
            <a:extLst>
              <a:ext uri="{FF2B5EF4-FFF2-40B4-BE49-F238E27FC236}">
                <a16:creationId xmlns:a16="http://schemas.microsoft.com/office/drawing/2014/main" id="{F8C1C29E-C1E1-4959-A05E-331A399D9CB8}"/>
              </a:ext>
            </a:extLst>
          </p:cNvPr>
          <p:cNvGrpSpPr/>
          <p:nvPr/>
        </p:nvGrpSpPr>
        <p:grpSpPr>
          <a:xfrm>
            <a:off x="3585730" y="4479629"/>
            <a:ext cx="1260000" cy="1233919"/>
            <a:chOff x="1460113" y="5717113"/>
            <a:chExt cx="1260000" cy="1233919"/>
          </a:xfrm>
        </p:grpSpPr>
        <p:sp>
          <p:nvSpPr>
            <p:cNvPr id="23" name="矩形: 圓角 22">
              <a:extLst>
                <a:ext uri="{FF2B5EF4-FFF2-40B4-BE49-F238E27FC236}">
                  <a16:creationId xmlns:a16="http://schemas.microsoft.com/office/drawing/2014/main" id="{48F0BB55-DDD3-418D-B688-5F981BB0D762}"/>
                </a:ext>
              </a:extLst>
            </p:cNvPr>
            <p:cNvSpPr/>
            <p:nvPr/>
          </p:nvSpPr>
          <p:spPr>
            <a:xfrm>
              <a:off x="1460113" y="5827832"/>
              <a:ext cx="1260000" cy="1123200"/>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Speech to text</a:t>
              </a:r>
            </a:p>
          </p:txBody>
        </p:sp>
        <p:sp>
          <p:nvSpPr>
            <p:cNvPr id="24" name="矩形: 圓角 23">
              <a:extLst>
                <a:ext uri="{FF2B5EF4-FFF2-40B4-BE49-F238E27FC236}">
                  <a16:creationId xmlns:a16="http://schemas.microsoft.com/office/drawing/2014/main" id="{A6C8A9CC-4CFB-4392-945F-D369CB2D2B82}"/>
                </a:ext>
              </a:extLst>
            </p:cNvPr>
            <p:cNvSpPr/>
            <p:nvPr/>
          </p:nvSpPr>
          <p:spPr>
            <a:xfrm>
              <a:off x="1538048" y="5717113"/>
              <a:ext cx="1104130"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Whisper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pic>
        <p:nvPicPr>
          <p:cNvPr id="25" name="圖片 24">
            <a:extLst>
              <a:ext uri="{FF2B5EF4-FFF2-40B4-BE49-F238E27FC236}">
                <a16:creationId xmlns:a16="http://schemas.microsoft.com/office/drawing/2014/main" id="{EEE9D7D8-C7D6-4370-9586-C03A5DA365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50" t="17894" r="15204" b="7669"/>
          <a:stretch/>
        </p:blipFill>
        <p:spPr>
          <a:xfrm>
            <a:off x="4936834" y="3552584"/>
            <a:ext cx="1520868" cy="906475"/>
          </a:xfrm>
          <a:prstGeom prst="rect">
            <a:avLst/>
          </a:prstGeom>
        </p:spPr>
      </p:pic>
      <p:sp>
        <p:nvSpPr>
          <p:cNvPr id="28" name="語音泡泡: 圓角矩形 27">
            <a:extLst>
              <a:ext uri="{FF2B5EF4-FFF2-40B4-BE49-F238E27FC236}">
                <a16:creationId xmlns:a16="http://schemas.microsoft.com/office/drawing/2014/main" id="{55D270B3-28F3-4248-8A45-B762D99E65FF}"/>
              </a:ext>
            </a:extLst>
          </p:cNvPr>
          <p:cNvSpPr/>
          <p:nvPr/>
        </p:nvSpPr>
        <p:spPr>
          <a:xfrm>
            <a:off x="6927303" y="3591794"/>
            <a:ext cx="1266396"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rPr>
              <a:t>[00 01 11 00]</a:t>
            </a:r>
            <a:endParaRPr kumimoji="0" lang="zh-TW" alt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4282680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61AD6-5E94-4808-B62C-BC8F7008E305}"/>
              </a:ext>
            </a:extLst>
          </p:cNvPr>
          <p:cNvSpPr>
            <a:spLocks noGrp="1"/>
          </p:cNvSpPr>
          <p:nvPr>
            <p:ph type="title"/>
          </p:nvPr>
        </p:nvSpPr>
        <p:spPr/>
        <p:txBody>
          <a:bodyPr/>
          <a:lstStyle/>
          <a:p>
            <a:r>
              <a:rPr lang="en-US" altLang="zh-TW"/>
              <a:t>Essential Components of Function Calling</a:t>
            </a:r>
          </a:p>
        </p:txBody>
      </p:sp>
      <p:sp>
        <p:nvSpPr>
          <p:cNvPr id="3" name="內容版面配置區 2">
            <a:extLst>
              <a:ext uri="{FF2B5EF4-FFF2-40B4-BE49-F238E27FC236}">
                <a16:creationId xmlns:a16="http://schemas.microsoft.com/office/drawing/2014/main" id="{7D163A86-68FC-4698-86A8-5410D81D8C3B}"/>
              </a:ext>
            </a:extLst>
          </p:cNvPr>
          <p:cNvSpPr>
            <a:spLocks noGrp="1"/>
          </p:cNvSpPr>
          <p:nvPr>
            <p:ph idx="1"/>
          </p:nvPr>
        </p:nvSpPr>
        <p:spPr/>
        <p:txBody>
          <a:bodyPr/>
          <a:lstStyle/>
          <a:p>
            <a:pPr marL="514350" indent="-514350">
              <a:buFont typeface="+mj-lt"/>
              <a:buAutoNum type="arabicPeriod"/>
            </a:pPr>
            <a:r>
              <a:rPr lang="en-US" altLang="zh-TW" sz="2800" b="1" dirty="0"/>
              <a:t>Model:</a:t>
            </a:r>
            <a:r>
              <a:rPr lang="en-US" altLang="zh-TW" sz="2800" dirty="0"/>
              <a:t> does the model support function calling?</a:t>
            </a:r>
          </a:p>
          <a:p>
            <a:pPr marL="514350" indent="-514350">
              <a:buFont typeface="+mj-lt"/>
              <a:buAutoNum type="arabicPeriod"/>
            </a:pPr>
            <a:r>
              <a:rPr lang="en-US" altLang="zh-TW" sz="2800" b="1" dirty="0"/>
              <a:t>Prompt:</a:t>
            </a:r>
            <a:r>
              <a:rPr lang="en-US" altLang="zh-TW" sz="2800" dirty="0"/>
              <a:t> do the function descriptions describe the task clearly? Is the prompt clear?</a:t>
            </a:r>
          </a:p>
          <a:p>
            <a:pPr marL="514350" indent="-514350">
              <a:buFont typeface="+mj-lt"/>
              <a:buAutoNum type="arabicPeriod"/>
            </a:pPr>
            <a:r>
              <a:rPr lang="en-US" altLang="zh-TW" sz="2800" b="1" dirty="0"/>
              <a:t>External API:</a:t>
            </a:r>
            <a:r>
              <a:rPr lang="en-US" altLang="zh-TW" sz="2800" dirty="0"/>
              <a:t> does the application have API support?</a:t>
            </a:r>
          </a:p>
          <a:p>
            <a:endParaRPr lang="zh-TW" altLang="en-US" sz="2800" dirty="0"/>
          </a:p>
        </p:txBody>
      </p:sp>
      <p:sp>
        <p:nvSpPr>
          <p:cNvPr id="4" name="投影片編號版面配置區 3">
            <a:extLst>
              <a:ext uri="{FF2B5EF4-FFF2-40B4-BE49-F238E27FC236}">
                <a16:creationId xmlns:a16="http://schemas.microsoft.com/office/drawing/2014/main" id="{F7A5CDCC-A880-4D47-8A3C-F07B5B3DD6AC}"/>
              </a:ext>
            </a:extLst>
          </p:cNvPr>
          <p:cNvSpPr>
            <a:spLocks noGrp="1"/>
          </p:cNvSpPr>
          <p:nvPr>
            <p:ph type="sldNum" sz="quarter" idx="10"/>
          </p:nvPr>
        </p:nvSpPr>
        <p:spPr/>
        <p:txBody>
          <a:bodyPr/>
          <a:lstStyle/>
          <a:p>
            <a:pPr>
              <a:defRPr/>
            </a:pPr>
            <a:fld id="{CF627BE3-1269-44D5-A349-82FD5D94EBD8}" type="slidenum">
              <a:rPr lang="en-US" altLang="zh-TW" smtClean="0"/>
              <a:pPr>
                <a:defRPr/>
              </a:pPr>
              <a:t>32</a:t>
            </a:fld>
            <a:endParaRPr lang="en-US" altLang="zh-TW"/>
          </a:p>
        </p:txBody>
      </p:sp>
    </p:spTree>
    <p:extLst>
      <p:ext uri="{BB962C8B-B14F-4D97-AF65-F5344CB8AC3E}">
        <p14:creationId xmlns:p14="http://schemas.microsoft.com/office/powerpoint/2010/main" val="3849727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Model:</a:t>
            </a:r>
            <a:r>
              <a:rPr lang="en-US" altLang="zh-TW" sz="2400" dirty="0"/>
              <a:t> the model does not support function calling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33</a:t>
            </a:fld>
            <a:endParaRPr lang="en-US" altLang="zh-TW"/>
          </a:p>
        </p:txBody>
      </p:sp>
      <p:pic>
        <p:nvPicPr>
          <p:cNvPr id="2050" name="Picture 2">
            <a:extLst>
              <a:ext uri="{FF2B5EF4-FFF2-40B4-BE49-F238E27FC236}">
                <a16:creationId xmlns:a16="http://schemas.microsoft.com/office/drawing/2014/main" id="{3F4F6714-45C6-47D7-8F8C-9844463183DB}"/>
              </a:ext>
            </a:extLst>
          </p:cNvPr>
          <p:cNvPicPr>
            <a:picLocks noChangeAspect="1" noChangeArrowheads="1"/>
          </p:cNvPicPr>
          <p:nvPr/>
        </p:nvPicPr>
        <p:blipFill rotWithShape="1">
          <a:blip r:embed="rId3">
            <a:clrChange>
              <a:clrFrom>
                <a:srgbClr val="FCFBFB"/>
              </a:clrFrom>
              <a:clrTo>
                <a:srgbClr val="FCFBFB">
                  <a:alpha val="0"/>
                </a:srgbClr>
              </a:clrTo>
            </a:clrChange>
            <a:extLst>
              <a:ext uri="{28A0092B-C50C-407E-A947-70E740481C1C}">
                <a14:useLocalDpi xmlns:a14="http://schemas.microsoft.com/office/drawing/2010/main" val="0"/>
              </a:ext>
            </a:extLst>
          </a:blip>
          <a:srcRect l="53407" t="27333" r="667" b="7556"/>
          <a:stretch/>
        </p:blipFill>
        <p:spPr bwMode="auto">
          <a:xfrm>
            <a:off x="1286933" y="2283639"/>
            <a:ext cx="4587828" cy="433623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368A69B-5C8A-4AF3-A261-84B3266E0947}"/>
              </a:ext>
            </a:extLst>
          </p:cNvPr>
          <p:cNvSpPr txBox="1"/>
          <p:nvPr/>
        </p:nvSpPr>
        <p:spPr>
          <a:xfrm>
            <a:off x="6356188" y="2616555"/>
            <a:ext cx="4251960" cy="707886"/>
          </a:xfrm>
          <a:prstGeom prst="rect">
            <a:avLst/>
          </a:prstGeom>
          <a:noFill/>
        </p:spPr>
        <p:txBody>
          <a:bodyPr wrap="square" rtlCol="0">
            <a:spAutoFit/>
          </a:bodyPr>
          <a:lstStyle/>
          <a:p>
            <a:r>
              <a:rPr lang="en-US" altLang="zh-TW" sz="2000" dirty="0"/>
              <a:t>GPT, mistral, </a:t>
            </a:r>
            <a:r>
              <a:rPr lang="en-US" altLang="zh-TW" sz="2000" dirty="0" err="1"/>
              <a:t>deepseek</a:t>
            </a:r>
            <a:r>
              <a:rPr lang="en-US" altLang="zh-TW" sz="2000" dirty="0"/>
              <a:t>, breeze, phi, </a:t>
            </a:r>
            <a:r>
              <a:rPr lang="en-US" altLang="zh-TW" sz="2000" dirty="0" err="1"/>
              <a:t>gemma</a:t>
            </a:r>
            <a:endParaRPr lang="zh-TW" altLang="en-US" sz="2000" dirty="0"/>
          </a:p>
        </p:txBody>
      </p:sp>
      <p:sp>
        <p:nvSpPr>
          <p:cNvPr id="7" name="文字方塊 6">
            <a:extLst>
              <a:ext uri="{FF2B5EF4-FFF2-40B4-BE49-F238E27FC236}">
                <a16:creationId xmlns:a16="http://schemas.microsoft.com/office/drawing/2014/main" id="{D880CB21-FD6A-4A59-83C9-D8DB2F313850}"/>
              </a:ext>
            </a:extLst>
          </p:cNvPr>
          <p:cNvSpPr txBox="1"/>
          <p:nvPr/>
        </p:nvSpPr>
        <p:spPr>
          <a:xfrm>
            <a:off x="6356188" y="3840504"/>
            <a:ext cx="4251960" cy="1015663"/>
          </a:xfrm>
          <a:prstGeom prst="rect">
            <a:avLst/>
          </a:prstGeom>
          <a:noFill/>
        </p:spPr>
        <p:txBody>
          <a:bodyPr wrap="square" rtlCol="0">
            <a:spAutoFit/>
          </a:bodyPr>
          <a:lstStyle/>
          <a:p>
            <a:r>
              <a:rPr lang="en-US" altLang="zh-TW" sz="2000" dirty="0"/>
              <a:t>(If model has good comprehension) Adjust function descriptions, provide examples for few shot learning</a:t>
            </a:r>
            <a:endParaRPr lang="zh-TW" altLang="en-US" sz="2000" dirty="0"/>
          </a:p>
        </p:txBody>
      </p:sp>
      <p:sp>
        <p:nvSpPr>
          <p:cNvPr id="8" name="文字方塊 7">
            <a:extLst>
              <a:ext uri="{FF2B5EF4-FFF2-40B4-BE49-F238E27FC236}">
                <a16:creationId xmlns:a16="http://schemas.microsoft.com/office/drawing/2014/main" id="{70C5A88D-5CCA-45CF-96AD-9D7F41E7F6E8}"/>
              </a:ext>
            </a:extLst>
          </p:cNvPr>
          <p:cNvSpPr txBox="1"/>
          <p:nvPr/>
        </p:nvSpPr>
        <p:spPr>
          <a:xfrm>
            <a:off x="6356188" y="5489715"/>
            <a:ext cx="4251960" cy="707886"/>
          </a:xfrm>
          <a:prstGeom prst="rect">
            <a:avLst/>
          </a:prstGeom>
          <a:noFill/>
        </p:spPr>
        <p:txBody>
          <a:bodyPr wrap="square" rtlCol="0">
            <a:spAutoFit/>
          </a:bodyPr>
          <a:lstStyle/>
          <a:p>
            <a:r>
              <a:rPr lang="en-US" altLang="zh-TW" sz="2000" dirty="0"/>
              <a:t>Train the model on public/custom function calling datasets*</a:t>
            </a:r>
            <a:endParaRPr lang="zh-TW" altLang="en-US" sz="2000" dirty="0"/>
          </a:p>
        </p:txBody>
      </p:sp>
    </p:spTree>
    <p:extLst>
      <p:ext uri="{BB962C8B-B14F-4D97-AF65-F5344CB8AC3E}">
        <p14:creationId xmlns:p14="http://schemas.microsoft.com/office/powerpoint/2010/main" val="193913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Prompt: </a:t>
            </a:r>
            <a:r>
              <a:rPr lang="en-US" altLang="zh-TW" sz="2400" dirty="0"/>
              <a:t>if the model supports function calling/has good text comprehension, how can you improve function calling performance in the following cases? </a:t>
            </a:r>
          </a:p>
          <a:p>
            <a:pPr marL="857250" lvl="1" indent="-457200">
              <a:buFont typeface="+mj-lt"/>
              <a:buAutoNum type="arabicPeriod"/>
            </a:pPr>
            <a:r>
              <a:rPr lang="en-US" altLang="zh-TW" sz="2000" dirty="0"/>
              <a:t>Function output format is incorrect</a:t>
            </a:r>
          </a:p>
          <a:p>
            <a:pPr marL="1257300" lvl="2" indent="-457200"/>
            <a:r>
              <a:rPr lang="en-US" altLang="zh-TW" sz="1600" dirty="0"/>
              <a:t>Few shot learning, use special tokens (&lt;functional&gt;, etc.)</a:t>
            </a:r>
          </a:p>
          <a:p>
            <a:pPr marL="857250" lvl="1" indent="-457200">
              <a:buFont typeface="+mj-lt"/>
              <a:buAutoNum type="arabicPeriod"/>
            </a:pPr>
            <a:r>
              <a:rPr lang="en-US" altLang="zh-TW" sz="2000" dirty="0"/>
              <a:t>Some functions are not getting called/called more than others</a:t>
            </a:r>
          </a:p>
          <a:p>
            <a:pPr marL="1257300" lvl="2" indent="-457200"/>
            <a:r>
              <a:rPr lang="en-US" altLang="zh-TW" sz="1600" dirty="0"/>
              <a:t>Make sure your function list is designed so that each function performs distinctly different tasks to avoid confusing the LLM</a:t>
            </a:r>
          </a:p>
          <a:p>
            <a:pPr marL="1257300" lvl="2" indent="-457200"/>
            <a:r>
              <a:rPr lang="en-US" altLang="zh-TW" sz="1600" dirty="0"/>
              <a:t>Check your model’s max input size, sometimes your function list may be too long for a small model</a:t>
            </a:r>
          </a:p>
          <a:p>
            <a:pPr marL="857250" lvl="1" indent="-457200">
              <a:buFont typeface="+mj-lt"/>
              <a:buAutoNum type="arabicPeriod"/>
            </a:pPr>
            <a:r>
              <a:rPr lang="en-US" altLang="zh-TW" sz="2000" dirty="0"/>
              <a:t>The model only outputs formatted text and lost the ability to chat normally</a:t>
            </a:r>
          </a:p>
          <a:p>
            <a:pPr marL="1257300" lvl="2" indent="-457200"/>
            <a:r>
              <a:rPr lang="en-US" altLang="zh-TW" sz="1600" dirty="0"/>
              <a:t>Adjust system prompt to instruct model to only use function call when applicable, consider using multi-agent systems (one for parsing functions, another for chatting)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34</a:t>
            </a:fld>
            <a:endParaRPr lang="en-US" altLang="zh-TW"/>
          </a:p>
        </p:txBody>
      </p:sp>
    </p:spTree>
    <p:extLst>
      <p:ext uri="{BB962C8B-B14F-4D97-AF65-F5344CB8AC3E}">
        <p14:creationId xmlns:p14="http://schemas.microsoft.com/office/powerpoint/2010/main" val="1845870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dirty="0"/>
              <a:t>External API: does the application have official API support?</a:t>
            </a:r>
          </a:p>
          <a:p>
            <a:pPr>
              <a:buFont typeface="Wingdings" panose="05000000000000000000" pitchFamily="2" charset="2"/>
              <a:buChar char="ü"/>
            </a:pPr>
            <a:r>
              <a:rPr lang="en-US" altLang="zh-TW" sz="2400" dirty="0"/>
              <a:t>Yes</a:t>
            </a:r>
          </a:p>
          <a:p>
            <a:pPr marL="857250" lvl="1" indent="-457200">
              <a:buFont typeface="+mj-lt"/>
              <a:buAutoNum type="arabicPeriod"/>
            </a:pPr>
            <a:r>
              <a:rPr lang="en-US" altLang="zh-TW" sz="2000" dirty="0"/>
              <a:t>Then there’s no problem, just pick out the functions you need and determine what parameters to parse as inputs</a:t>
            </a:r>
          </a:p>
          <a:p>
            <a:pPr>
              <a:buFont typeface="Wingdings" panose="05000000000000000000" pitchFamily="2" charset="2"/>
              <a:buChar char="û"/>
            </a:pPr>
            <a:r>
              <a:rPr lang="en-US" altLang="zh-TW" sz="2400" dirty="0"/>
              <a:t>No</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Hack the application and write your own API</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Find alternative applications</a:t>
            </a:r>
            <a:endParaRPr lang="en-US" altLang="zh-TW" sz="2400" dirty="0"/>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35</a:t>
            </a:fld>
            <a:endParaRPr lang="en-US" altLang="zh-TW"/>
          </a:p>
        </p:txBody>
      </p:sp>
    </p:spTree>
    <p:extLst>
      <p:ext uri="{BB962C8B-B14F-4D97-AF65-F5344CB8AC3E}">
        <p14:creationId xmlns:p14="http://schemas.microsoft.com/office/powerpoint/2010/main" val="363911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Before we craft our prompt, we need to know what task we are performing.</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36</a:t>
            </a:fld>
            <a:endParaRPr lang="en-US" altLang="zh-TW"/>
          </a:p>
        </p:txBody>
      </p:sp>
    </p:spTree>
    <p:extLst>
      <p:ext uri="{BB962C8B-B14F-4D97-AF65-F5344CB8AC3E}">
        <p14:creationId xmlns:p14="http://schemas.microsoft.com/office/powerpoint/2010/main" val="3250282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rtl="0">
              <a:spcBef>
                <a:spcPts val="0"/>
              </a:spcBef>
              <a:spcAft>
                <a:spcPts val="1200"/>
              </a:spcAft>
            </a:pPr>
            <a:r>
              <a:rPr lang="en-US" altLang="zh-TW" sz="1800" b="0" i="0" u="none" strike="noStrike" dirty="0">
                <a:solidFill>
                  <a:srgbClr val="595959"/>
                </a:solidFill>
                <a:effectLst/>
                <a:latin typeface="Arial" panose="020B0604020202020204" pitchFamily="34" charset="0"/>
              </a:rPr>
              <a:t>Decide on which API you are using:</a:t>
            </a:r>
          </a:p>
          <a:p>
            <a:pPr lvl="1">
              <a:spcBef>
                <a:spcPts val="0"/>
              </a:spcBef>
              <a:spcAft>
                <a:spcPts val="1200"/>
              </a:spcAft>
            </a:pPr>
            <a:r>
              <a:rPr lang="en-US" altLang="zh-TW" sz="1400" dirty="0">
                <a:solidFill>
                  <a:srgbClr val="595959"/>
                </a:solidFill>
                <a:latin typeface="Arial" panose="020B0604020202020204" pitchFamily="34" charset="0"/>
              </a:rPr>
              <a:t>Example: Open-</a:t>
            </a:r>
            <a:r>
              <a:rPr lang="en-US" altLang="zh-TW" sz="1400" dirty="0" err="1">
                <a:solidFill>
                  <a:srgbClr val="595959"/>
                </a:solidFill>
                <a:latin typeface="Arial" panose="020B0604020202020204" pitchFamily="34" charset="0"/>
              </a:rPr>
              <a:t>Meteo</a:t>
            </a:r>
            <a:r>
              <a:rPr lang="en-US" altLang="zh-TW" sz="1400" dirty="0">
                <a:solidFill>
                  <a:srgbClr val="595959"/>
                </a:solidFill>
                <a:latin typeface="Arial" panose="020B0604020202020204" pitchFamily="34" charset="0"/>
              </a:rPr>
              <a:t> (free open source weather </a:t>
            </a:r>
          </a:p>
          <a:p>
            <a:pPr marL="457200" lvl="1" indent="0">
              <a:spcBef>
                <a:spcPts val="0"/>
              </a:spcBef>
              <a:spcAft>
                <a:spcPts val="1200"/>
              </a:spcAft>
              <a:buNone/>
            </a:pPr>
            <a:r>
              <a:rPr lang="en-US" altLang="zh-TW" sz="1400" dirty="0">
                <a:solidFill>
                  <a:srgbClr val="595959"/>
                </a:solidFill>
                <a:latin typeface="Arial" panose="020B0604020202020204" pitchFamily="34" charset="0"/>
              </a:rPr>
              <a:t>      forecast API)</a:t>
            </a:r>
          </a:p>
          <a:p>
            <a:pPr rtl="0">
              <a:spcBef>
                <a:spcPts val="0"/>
              </a:spcBef>
              <a:spcAft>
                <a:spcPts val="1200"/>
              </a:spcAft>
            </a:pPr>
            <a:r>
              <a:rPr lang="en-US" altLang="zh-TW" sz="1800" dirty="0">
                <a:solidFill>
                  <a:srgbClr val="595959"/>
                </a:solidFill>
                <a:latin typeface="Arial" panose="020B0604020202020204" pitchFamily="34" charset="0"/>
              </a:rPr>
              <a:t>Pick out the functions you will use: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Example: </a:t>
            </a:r>
            <a:r>
              <a:rPr lang="en-US" altLang="zh-TW" sz="1400" b="0" i="0" u="none" strike="noStrike" dirty="0" err="1">
                <a:solidFill>
                  <a:srgbClr val="595959"/>
                </a:solidFill>
                <a:effectLst/>
                <a:latin typeface="Arial" panose="020B0604020202020204" pitchFamily="34" charset="0"/>
              </a:rPr>
              <a:t>get_weather</a:t>
            </a:r>
            <a:r>
              <a:rPr lang="en-US" altLang="zh-TW" sz="1400" b="0" i="0" u="none" strike="noStrike" dirty="0">
                <a:solidFill>
                  <a:srgbClr val="595959"/>
                </a:solidFill>
                <a:effectLst/>
                <a:latin typeface="Arial" panose="020B0604020202020204" pitchFamily="34" charset="0"/>
              </a:rPr>
              <a:t>(latitude, longitude)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Input: (12, 12)</a:t>
            </a:r>
          </a:p>
          <a:p>
            <a:pPr lvl="1">
              <a:spcBef>
                <a:spcPts val="0"/>
              </a:spcBef>
              <a:spcAft>
                <a:spcPts val="1200"/>
              </a:spcAft>
            </a:pPr>
            <a:r>
              <a:rPr lang="en-US" altLang="zh-TW" sz="1400" dirty="0">
                <a:solidFill>
                  <a:srgbClr val="595959"/>
                </a:solidFill>
                <a:latin typeface="Arial" panose="020B0604020202020204" pitchFamily="34" charset="0"/>
              </a:rPr>
              <a:t>Output: json with </a:t>
            </a:r>
            <a:r>
              <a:rPr lang="en-US" altLang="zh-TW" sz="1400" b="1" dirty="0">
                <a:solidFill>
                  <a:srgbClr val="595959"/>
                </a:solidFill>
                <a:latin typeface="Arial" panose="020B0604020202020204" pitchFamily="34" charset="0"/>
              </a:rPr>
              <a:t>current time</a:t>
            </a:r>
            <a:r>
              <a:rPr lang="en-US" altLang="zh-TW" sz="1400" dirty="0">
                <a:solidFill>
                  <a:srgbClr val="595959"/>
                </a:solidFill>
                <a:latin typeface="Arial" panose="020B0604020202020204" pitchFamily="34" charset="0"/>
              </a:rPr>
              <a:t> and </a:t>
            </a:r>
            <a:r>
              <a:rPr lang="en-US" altLang="zh-TW" sz="1400" b="1" dirty="0">
                <a:solidFill>
                  <a:srgbClr val="595959"/>
                </a:solidFill>
                <a:latin typeface="Arial" panose="020B0604020202020204" pitchFamily="34" charset="0"/>
              </a:rPr>
              <a:t>temperature</a:t>
            </a:r>
          </a:p>
          <a:p>
            <a:pPr>
              <a:spcBef>
                <a:spcPts val="0"/>
              </a:spcBef>
              <a:spcAft>
                <a:spcPts val="1200"/>
              </a:spcAft>
            </a:pPr>
            <a:r>
              <a:rPr lang="en-US" altLang="zh-TW" sz="1800" b="0" i="0" u="none" strike="noStrike" dirty="0">
                <a:solidFill>
                  <a:srgbClr val="595959"/>
                </a:solidFill>
                <a:effectLst/>
                <a:latin typeface="Arial" panose="020B0604020202020204" pitchFamily="34" charset="0"/>
              </a:rPr>
              <a:t>API supports other functions like wind speed,</a:t>
            </a:r>
          </a:p>
          <a:p>
            <a:pPr marL="0" indent="0" rtl="0">
              <a:spcBef>
                <a:spcPts val="0"/>
              </a:spcBef>
              <a:spcAft>
                <a:spcPts val="1200"/>
              </a:spcAft>
              <a:buNone/>
            </a:pPr>
            <a:r>
              <a:rPr lang="en-US" altLang="zh-TW" sz="1800" dirty="0">
                <a:solidFill>
                  <a:srgbClr val="595959"/>
                </a:solidFill>
                <a:latin typeface="Arial" panose="020B0604020202020204" pitchFamily="34" charset="0"/>
              </a:rPr>
              <a:t>     hourly temperature, etc.</a:t>
            </a:r>
          </a:p>
          <a:p>
            <a:pPr rtl="0">
              <a:spcBef>
                <a:spcPts val="0"/>
              </a:spcBef>
              <a:spcAft>
                <a:spcPts val="1200"/>
              </a:spcAft>
            </a:pPr>
            <a:endParaRPr lang="en-US" altLang="zh-TW" sz="1800" b="0" i="0" u="none" strike="noStrike" dirty="0">
              <a:solidFill>
                <a:srgbClr val="595959"/>
              </a:solidFill>
              <a:effectLst/>
              <a:latin typeface="Arial" panose="020B0604020202020204" pitchFamily="34" charset="0"/>
            </a:endParaRPr>
          </a:p>
          <a:p>
            <a:pPr marL="0" indent="0" rtl="0">
              <a:spcBef>
                <a:spcPts val="0"/>
              </a:spcBef>
              <a:spcAft>
                <a:spcPts val="1200"/>
              </a:spcAft>
              <a:buNone/>
            </a:pPr>
            <a:endParaRPr lang="en-US" altLang="zh-TW" sz="1800" b="0" i="0" u="none" strike="noStrike" dirty="0">
              <a:solidFill>
                <a:srgbClr val="595959"/>
              </a:solidFill>
              <a:effectLst/>
              <a:latin typeface="Arial" panose="020B0604020202020204" pitchFamily="34" charset="0"/>
            </a:endParaRPr>
          </a:p>
          <a:p>
            <a:pPr rtl="0">
              <a:spcBef>
                <a:spcPts val="0"/>
              </a:spcBef>
              <a:spcAft>
                <a:spcPts val="1200"/>
              </a:spcAft>
            </a:pPr>
            <a:r>
              <a:rPr lang="en-US" altLang="zh-TW" sz="1800" b="1" dirty="0">
                <a:solidFill>
                  <a:srgbClr val="595959"/>
                </a:solidFill>
                <a:latin typeface="Arial" panose="020B0604020202020204" pitchFamily="34" charset="0"/>
              </a:rPr>
              <a:t>Next step:</a:t>
            </a:r>
            <a:r>
              <a:rPr lang="en-US" altLang="zh-TW" sz="1800" dirty="0">
                <a:solidFill>
                  <a:srgbClr val="595959"/>
                </a:solidFill>
                <a:latin typeface="Arial" panose="020B0604020202020204" pitchFamily="34" charset="0"/>
              </a:rPr>
              <a:t> </a:t>
            </a:r>
            <a:r>
              <a:rPr lang="en-US" altLang="zh-TW" sz="1800" b="0" i="0" u="none" strike="noStrike" dirty="0">
                <a:solidFill>
                  <a:srgbClr val="595959"/>
                </a:solidFill>
                <a:effectLst/>
                <a:latin typeface="Arial" panose="020B0604020202020204" pitchFamily="34" charset="0"/>
              </a:rPr>
              <a:t>crafting functions/tools for LLM to use (description + prompts = use these APIs)</a:t>
            </a:r>
            <a:endParaRPr lang="en-US" altLang="zh-TW" b="0" dirty="0">
              <a:effectLst/>
            </a:endParaRP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37</a:t>
            </a:fld>
            <a:endParaRPr lang="en-US" altLang="zh-TW"/>
          </a:p>
        </p:txBody>
      </p:sp>
      <p:pic>
        <p:nvPicPr>
          <p:cNvPr id="10" name="圖片 9">
            <a:extLst>
              <a:ext uri="{FF2B5EF4-FFF2-40B4-BE49-F238E27FC236}">
                <a16:creationId xmlns:a16="http://schemas.microsoft.com/office/drawing/2014/main" id="{ECAF15EE-337D-404F-9585-29AE5220AF7F}"/>
              </a:ext>
            </a:extLst>
          </p:cNvPr>
          <p:cNvPicPr>
            <a:picLocks noChangeAspect="1"/>
          </p:cNvPicPr>
          <p:nvPr/>
        </p:nvPicPr>
        <p:blipFill>
          <a:blip r:embed="rId3"/>
          <a:stretch>
            <a:fillRect/>
          </a:stretch>
        </p:blipFill>
        <p:spPr>
          <a:xfrm>
            <a:off x="5983640" y="1556469"/>
            <a:ext cx="5957989" cy="3523613"/>
          </a:xfrm>
          <a:prstGeom prst="rect">
            <a:avLst/>
          </a:prstGeom>
        </p:spPr>
      </p:pic>
      <p:sp>
        <p:nvSpPr>
          <p:cNvPr id="11" name="文字方塊 10">
            <a:extLst>
              <a:ext uri="{FF2B5EF4-FFF2-40B4-BE49-F238E27FC236}">
                <a16:creationId xmlns:a16="http://schemas.microsoft.com/office/drawing/2014/main" id="{1FC614EA-75DC-4657-B490-A08BBB9D451A}"/>
              </a:ext>
            </a:extLst>
          </p:cNvPr>
          <p:cNvSpPr txBox="1"/>
          <p:nvPr/>
        </p:nvSpPr>
        <p:spPr>
          <a:xfrm>
            <a:off x="5976258" y="5002005"/>
            <a:ext cx="5914571" cy="369332"/>
          </a:xfrm>
          <a:prstGeom prst="rect">
            <a:avLst/>
          </a:prstGeom>
          <a:noFill/>
        </p:spPr>
        <p:txBody>
          <a:bodyPr wrap="square" rtlCol="0">
            <a:spAutoFit/>
          </a:bodyPr>
          <a:lstStyle/>
          <a:p>
            <a:pPr algn="ctr"/>
            <a:r>
              <a:rPr lang="en-US" altLang="zh-TW" dirty="0"/>
              <a:t>Open-</a:t>
            </a:r>
            <a:r>
              <a:rPr lang="en-US" altLang="zh-TW" dirty="0" err="1"/>
              <a:t>Meteo’s</a:t>
            </a:r>
            <a:r>
              <a:rPr lang="en-US" altLang="zh-TW" dirty="0"/>
              <a:t> API returns an easily parsed json</a:t>
            </a:r>
            <a:endParaRPr lang="zh-TW" altLang="en-US" dirty="0"/>
          </a:p>
        </p:txBody>
      </p:sp>
    </p:spTree>
    <p:extLst>
      <p:ext uri="{BB962C8B-B14F-4D97-AF65-F5344CB8AC3E}">
        <p14:creationId xmlns:p14="http://schemas.microsoft.com/office/powerpoint/2010/main" val="2263023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pPr marL="0" indent="0">
              <a:buNone/>
            </a:pPr>
            <a:r>
              <a:rPr lang="en-US" altLang="zh-TW" sz="2400" dirty="0"/>
              <a:t>A prompt for function calling contains the following:</a:t>
            </a:r>
          </a:p>
          <a:p>
            <a:r>
              <a:rPr lang="en-US" altLang="zh-TW" sz="2400" dirty="0"/>
              <a:t>General direction/role assignment</a:t>
            </a:r>
          </a:p>
          <a:p>
            <a:r>
              <a:rPr lang="en-US" altLang="zh-TW" sz="2400" dirty="0"/>
              <a:t>Function list</a:t>
            </a:r>
          </a:p>
          <a:p>
            <a:pPr lvl="1"/>
            <a:r>
              <a:rPr lang="en-US" altLang="zh-TW" sz="2000" dirty="0"/>
              <a:t>Function name</a:t>
            </a:r>
          </a:p>
          <a:p>
            <a:pPr lvl="1"/>
            <a:r>
              <a:rPr lang="en-US" altLang="zh-TW" sz="2000" dirty="0"/>
              <a:t>Description</a:t>
            </a:r>
          </a:p>
          <a:p>
            <a:pPr lvl="1"/>
            <a:r>
              <a:rPr lang="en-US" altLang="zh-TW" sz="2000" dirty="0"/>
              <a:t>Function parameter names</a:t>
            </a:r>
          </a:p>
          <a:p>
            <a:pPr lvl="1"/>
            <a:r>
              <a:rPr lang="en-US" altLang="zh-TW" sz="2000" dirty="0"/>
              <a:t>Function parameter descriptions</a:t>
            </a:r>
          </a:p>
          <a:p>
            <a:pPr lvl="1"/>
            <a:r>
              <a:rPr lang="en-US" altLang="zh-TW" sz="2000" dirty="0"/>
              <a:t>Required inputs</a:t>
            </a:r>
          </a:p>
          <a:p>
            <a:r>
              <a:rPr lang="en-US" altLang="zh-TW" sz="2400" dirty="0"/>
              <a:t>(Optional) Desired output format</a:t>
            </a:r>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38</a:t>
            </a:fld>
            <a:endParaRPr lang="en-US" altLang="zh-TW"/>
          </a:p>
        </p:txBody>
      </p:sp>
    </p:spTree>
    <p:extLst>
      <p:ext uri="{BB962C8B-B14F-4D97-AF65-F5344CB8AC3E}">
        <p14:creationId xmlns:p14="http://schemas.microsoft.com/office/powerpoint/2010/main" val="129560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General direction/role assignment</a:t>
            </a:r>
          </a:p>
          <a:p>
            <a:pPr lvl="1"/>
            <a:r>
              <a:rPr lang="en-US" altLang="zh-TW" sz="2000" dirty="0"/>
              <a:t>Example: “You are a helpful assistant with access to the following functions. Use them if required - ”</a:t>
            </a:r>
          </a:p>
          <a:p>
            <a:r>
              <a:rPr lang="en-US" altLang="zh-TW" sz="2400" dirty="0"/>
              <a:t>Assigning a role to a LLM can influence its output:</a:t>
            </a:r>
          </a:p>
          <a:p>
            <a:pPr lvl="1"/>
            <a:r>
              <a:rPr lang="en-US" altLang="zh-TW" sz="2000" dirty="0"/>
              <a:t>This affects tonal style, how strict/loose the model should be when deciding whether it should use functions or chat normally</a:t>
            </a:r>
          </a:p>
          <a:p>
            <a:pPr lvl="1"/>
            <a:r>
              <a:rPr lang="en-US" altLang="zh-TW" sz="2000" dirty="0"/>
              <a:t>Example: “You are a reliable, trustworthy expert on semiconductor manufacturing. You can answer anything related to your domain of expertise but you must decline to answer when asked about other topics. When applicable, use the functions provided below to help answer the query:”</a:t>
            </a:r>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39</a:t>
            </a:fld>
            <a:endParaRPr lang="en-US" altLang="zh-TW"/>
          </a:p>
        </p:txBody>
      </p:sp>
    </p:spTree>
    <p:extLst>
      <p:ext uri="{BB962C8B-B14F-4D97-AF65-F5344CB8AC3E}">
        <p14:creationId xmlns:p14="http://schemas.microsoft.com/office/powerpoint/2010/main" val="55447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What Are AMD </a:t>
            </a:r>
            <a:r>
              <a:rPr lang="en-US" altLang="zh-TW" sz="5400" dirty="0" err="1"/>
              <a:t>Ryzen</a:t>
            </a:r>
            <a:r>
              <a:rPr lang="en-US" altLang="zh-TW" sz="5400" baseline="30000" dirty="0" err="1"/>
              <a:t>TM</a:t>
            </a:r>
            <a:r>
              <a:rPr lang="en-US" altLang="zh-TW" sz="5400" dirty="0"/>
              <a:t> AI PCs?</a:t>
            </a:r>
            <a:endParaRPr lang="zh-TW" altLang="en-US" sz="5400" dirty="0"/>
          </a:p>
        </p:txBody>
      </p:sp>
    </p:spTree>
    <p:extLst>
      <p:ext uri="{BB962C8B-B14F-4D97-AF65-F5344CB8AC3E}">
        <p14:creationId xmlns:p14="http://schemas.microsoft.com/office/powerpoint/2010/main" val="3538619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list: a function list includes all of the functions you want the LLM to be able to call</a:t>
            </a:r>
          </a:p>
          <a:p>
            <a:pPr lvl="1"/>
            <a:r>
              <a:rPr lang="en-US" altLang="zh-TW" sz="2000" dirty="0"/>
              <a:t>You can think of this as a header file for the LLM</a:t>
            </a:r>
          </a:p>
          <a:p>
            <a:pPr lvl="1"/>
            <a:r>
              <a:rPr lang="en-US" altLang="zh-TW" sz="2000" dirty="0"/>
              <a:t>Comments are </a:t>
            </a:r>
            <a:r>
              <a:rPr lang="en-US" altLang="zh-TW" sz="2000" b="1" dirty="0"/>
              <a:t>IMPORTANT</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40</a:t>
            </a:fld>
            <a:endParaRPr lang="en-US" altLang="zh-TW"/>
          </a:p>
        </p:txBody>
      </p:sp>
    </p:spTree>
    <p:extLst>
      <p:ext uri="{BB962C8B-B14F-4D97-AF65-F5344CB8AC3E}">
        <p14:creationId xmlns:p14="http://schemas.microsoft.com/office/powerpoint/2010/main" val="2200050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A single function in the list will have these parameters:</a:t>
            </a:r>
          </a:p>
          <a:p>
            <a:pPr lvl="1"/>
            <a:r>
              <a:rPr lang="en-US" altLang="zh-TW" sz="2000" b="1" dirty="0"/>
              <a:t>Function name:</a:t>
            </a:r>
            <a:r>
              <a:rPr lang="en-US" altLang="zh-TW" sz="2000" dirty="0"/>
              <a:t> name of the function</a:t>
            </a:r>
          </a:p>
          <a:p>
            <a:pPr lvl="1"/>
            <a:r>
              <a:rPr lang="en-US" altLang="zh-TW" sz="2000" b="1" dirty="0"/>
              <a:t>Description:</a:t>
            </a:r>
            <a:r>
              <a:rPr lang="en-US" altLang="zh-TW" sz="2000" dirty="0"/>
              <a:t> what the function does, when it should be used, how it should be used; as a rule of thumb, if an intern can’t tell how this function works, the LLM won’t be able to either</a:t>
            </a:r>
          </a:p>
          <a:p>
            <a:pPr lvl="1"/>
            <a:r>
              <a:rPr lang="en-US" altLang="zh-TW" sz="2000" b="1" dirty="0"/>
              <a:t>Function parameter names: </a:t>
            </a:r>
            <a:r>
              <a:rPr lang="en-US" altLang="zh-TW" sz="2000" dirty="0"/>
              <a:t>the names of the inputs to the function</a:t>
            </a:r>
          </a:p>
          <a:p>
            <a:pPr lvl="1"/>
            <a:r>
              <a:rPr lang="en-US" altLang="zh-TW" sz="2000" b="1" dirty="0"/>
              <a:t>Function parameter descriptions:</a:t>
            </a:r>
            <a:r>
              <a:rPr lang="en-US" altLang="zh-TW" sz="2000" dirty="0"/>
              <a:t> function input properties (bool, </a:t>
            </a:r>
            <a:r>
              <a:rPr lang="en-US" altLang="zh-TW" sz="2000" dirty="0" err="1"/>
              <a:t>enum</a:t>
            </a:r>
            <a:r>
              <a:rPr lang="en-US" altLang="zh-TW" sz="2000" dirty="0"/>
              <a:t>), can include textual description for complex use cases</a:t>
            </a:r>
          </a:p>
          <a:p>
            <a:pPr lvl="1"/>
            <a:r>
              <a:rPr lang="en-US" altLang="zh-TW" sz="2000" b="1" dirty="0"/>
              <a:t>Required inputs:</a:t>
            </a:r>
            <a:r>
              <a:rPr lang="en-US" altLang="zh-TW" sz="2000" dirty="0"/>
              <a:t> which inputs must be included</a:t>
            </a:r>
          </a:p>
          <a:p>
            <a:r>
              <a:rPr lang="en-US" altLang="zh-TW" sz="2400" dirty="0"/>
              <a:t>Function output is not explicitly written in the parameters (but usually included in function description)</a:t>
            </a:r>
          </a:p>
          <a:p>
            <a:pPr lvl="1"/>
            <a:r>
              <a:rPr lang="en-US" altLang="zh-TW" sz="2000" dirty="0"/>
              <a:t>This is because the LLM’s job is to turn natural language into f(x), the API is what handles the output generation</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41</a:t>
            </a:fld>
            <a:endParaRPr lang="en-US" altLang="zh-TW"/>
          </a:p>
        </p:txBody>
      </p:sp>
    </p:spTree>
    <p:extLst>
      <p:ext uri="{BB962C8B-B14F-4D97-AF65-F5344CB8AC3E}">
        <p14:creationId xmlns:p14="http://schemas.microsoft.com/office/powerpoint/2010/main" val="2850236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declaration example:</a:t>
            </a:r>
          </a:p>
          <a:p>
            <a:pPr lvl="1"/>
            <a:r>
              <a:rPr lang="en-US" altLang="zh-TW" sz="2000" b="1" dirty="0"/>
              <a:t>Function name:</a:t>
            </a:r>
            <a:r>
              <a:rPr lang="en-US" altLang="zh-TW" sz="2000" dirty="0"/>
              <a:t> </a:t>
            </a:r>
            <a:r>
              <a:rPr lang="en-US" altLang="zh-TW" sz="2000" dirty="0" err="1"/>
              <a:t>get_weather</a:t>
            </a:r>
            <a:endParaRPr lang="en-US" altLang="zh-TW" sz="2000" dirty="0"/>
          </a:p>
          <a:p>
            <a:pPr lvl="1"/>
            <a:r>
              <a:rPr lang="en-US" altLang="zh-TW" sz="2000" b="1" dirty="0"/>
              <a:t>Description:</a:t>
            </a:r>
            <a:r>
              <a:rPr lang="en-US" altLang="zh-TW" sz="2000" dirty="0"/>
              <a:t> Get the current temperature for the provided coordinates in Celsius.</a:t>
            </a:r>
          </a:p>
          <a:p>
            <a:pPr lvl="1"/>
            <a:r>
              <a:rPr lang="en-US" altLang="zh-TW" sz="2000" b="1" dirty="0"/>
              <a:t>Function parameter names:</a:t>
            </a:r>
            <a:r>
              <a:rPr lang="en-US" altLang="zh-TW" sz="2000" dirty="0"/>
              <a:t> latitude, longitude</a:t>
            </a:r>
          </a:p>
          <a:p>
            <a:pPr lvl="1"/>
            <a:r>
              <a:rPr lang="en-US" altLang="zh-TW" sz="2000" b="1" dirty="0"/>
              <a:t>Function parameter descriptions:</a:t>
            </a:r>
            <a:r>
              <a:rPr lang="en-US" altLang="zh-TW" sz="2000" dirty="0"/>
              <a:t> {"type": "number"} (additional comments and enumerator rule not needed)</a:t>
            </a:r>
          </a:p>
          <a:p>
            <a:pPr lvl="1"/>
            <a:r>
              <a:rPr lang="en-US" altLang="zh-TW" sz="2000" b="1" dirty="0"/>
              <a:t>Required inputs:</a:t>
            </a:r>
            <a:r>
              <a:rPr lang="en-US" altLang="zh-TW" sz="2000" dirty="0"/>
              <a:t> latitude, longitude</a:t>
            </a:r>
          </a:p>
          <a:p>
            <a:pPr lvl="1"/>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42</a:t>
            </a:fld>
            <a:endParaRPr lang="en-US" altLang="zh-TW"/>
          </a:p>
        </p:txBody>
      </p:sp>
    </p:spTree>
    <p:extLst>
      <p:ext uri="{BB962C8B-B14F-4D97-AF65-F5344CB8AC3E}">
        <p14:creationId xmlns:p14="http://schemas.microsoft.com/office/powerpoint/2010/main" val="3630579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Desired output format:</a:t>
            </a:r>
          </a:p>
          <a:p>
            <a:pPr lvl="1"/>
            <a:r>
              <a:rPr lang="en-US" altLang="zh-TW" sz="2000" dirty="0"/>
              <a:t>Some LLMs are already trained on function calling datasets and can output structured data</a:t>
            </a:r>
          </a:p>
          <a:p>
            <a:pPr lvl="1"/>
            <a:r>
              <a:rPr lang="en-US" altLang="zh-TW" sz="2000" dirty="0"/>
              <a:t>Sometimes, it can still be useful to specify a particular output format to improve stability</a:t>
            </a:r>
          </a:p>
          <a:p>
            <a:r>
              <a:rPr lang="en-US" altLang="zh-TW" sz="2400" dirty="0"/>
              <a:t>Recommended ways to format outputs:</a:t>
            </a:r>
          </a:p>
          <a:p>
            <a:pPr lvl="1"/>
            <a:r>
              <a:rPr lang="en-US" altLang="zh-TW" sz="2000" dirty="0"/>
              <a:t>Json</a:t>
            </a:r>
          </a:p>
          <a:p>
            <a:pPr lvl="1"/>
            <a:r>
              <a:rPr lang="en-US" altLang="zh-TW" sz="2000" dirty="0"/>
              <a:t>Token delimiters</a:t>
            </a:r>
          </a:p>
          <a:p>
            <a:r>
              <a:rPr lang="en-US" altLang="zh-TW" sz="2400" dirty="0"/>
              <a:t>Example:</a:t>
            </a:r>
          </a:p>
          <a:p>
            <a:pPr marL="457200" lvl="1" indent="0">
              <a:buNone/>
            </a:pPr>
            <a:r>
              <a:rPr lang="en-US" altLang="zh-TW" sz="2000" dirty="0"/>
              <a:t>If a function should be used, respond with the function name and its parameters in json format like so: </a:t>
            </a:r>
          </a:p>
          <a:p>
            <a:pPr marL="457200" lvl="1" indent="0">
              <a:buNone/>
            </a:pPr>
            <a:r>
              <a:rPr lang="en-US" altLang="zh-TW" sz="2000" dirty="0"/>
              <a:t>{"name": "</a:t>
            </a:r>
            <a:r>
              <a:rPr lang="en-US" altLang="zh-TW" sz="2000" dirty="0" err="1"/>
              <a:t>function_name</a:t>
            </a:r>
            <a:r>
              <a:rPr lang="en-US" altLang="zh-TW" sz="2000" dirty="0"/>
              <a:t>", "arguments": {"arg_1": "value_1", "arg_2": "value_2", ...}}</a:t>
            </a:r>
            <a:endParaRPr lang="zh-TW" altLang="en-US" sz="20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43</a:t>
            </a:fld>
            <a:endParaRPr lang="en-US" altLang="zh-TW"/>
          </a:p>
        </p:txBody>
      </p:sp>
    </p:spTree>
    <p:extLst>
      <p:ext uri="{BB962C8B-B14F-4D97-AF65-F5344CB8AC3E}">
        <p14:creationId xmlns:p14="http://schemas.microsoft.com/office/powerpoint/2010/main" val="106200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Putting Everything Together</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600" dirty="0"/>
              <a:t>You are a helpful assistant with access to the following functions. Use them if required -</a:t>
            </a:r>
          </a:p>
          <a:p>
            <a:pPr marL="0" indent="0">
              <a:buNone/>
            </a:pPr>
            <a:r>
              <a:rPr lang="en-US" altLang="zh-TW" sz="1600" dirty="0"/>
              <a:t>{</a:t>
            </a:r>
          </a:p>
          <a:p>
            <a:pPr marL="0" indent="0">
              <a:buNone/>
            </a:pPr>
            <a:r>
              <a:rPr lang="en-US" altLang="zh-TW" sz="1600" dirty="0"/>
              <a:t>    "name": "</a:t>
            </a:r>
            <a:r>
              <a:rPr lang="en-US" altLang="zh-TW" sz="1600" dirty="0" err="1"/>
              <a:t>get_weather</a:t>
            </a:r>
            <a:r>
              <a:rPr lang="en-US" altLang="zh-TW" sz="1600" dirty="0"/>
              <a:t>",</a:t>
            </a:r>
          </a:p>
          <a:p>
            <a:pPr marL="0" indent="0">
              <a:buNone/>
            </a:pPr>
            <a:r>
              <a:rPr lang="en-US" altLang="zh-TW" sz="1600" dirty="0"/>
              <a:t>    "description": "Get the current temperature for the provided coordinates in Celsius.",</a:t>
            </a:r>
          </a:p>
          <a:p>
            <a:pPr marL="0" indent="0">
              <a:buNone/>
            </a:pPr>
            <a:r>
              <a:rPr lang="en-US" altLang="zh-TW" sz="1600" dirty="0"/>
              <a:t>    "parameters": {</a:t>
            </a:r>
          </a:p>
          <a:p>
            <a:pPr marL="0" indent="0">
              <a:buNone/>
            </a:pPr>
            <a:r>
              <a:rPr lang="en-US" altLang="zh-TW" sz="1600" dirty="0"/>
              <a:t>        "type": "object",</a:t>
            </a:r>
          </a:p>
          <a:p>
            <a:pPr marL="0" indent="0">
              <a:buNone/>
            </a:pPr>
            <a:r>
              <a:rPr lang="en-US" altLang="zh-TW" sz="1600" dirty="0"/>
              <a:t>        "properties": {</a:t>
            </a:r>
          </a:p>
          <a:p>
            <a:pPr marL="0" indent="0">
              <a:buNone/>
            </a:pPr>
            <a:r>
              <a:rPr lang="en-US" altLang="zh-TW" sz="1600" dirty="0"/>
              <a:t>            "latitude": {"type": "number"},</a:t>
            </a:r>
          </a:p>
          <a:p>
            <a:pPr marL="0" indent="0">
              <a:buNone/>
            </a:pPr>
            <a:r>
              <a:rPr lang="en-US" altLang="zh-TW" sz="1600" dirty="0"/>
              <a:t>            "longitude": {"type": "number"}</a:t>
            </a:r>
          </a:p>
          <a:p>
            <a:pPr marL="0" indent="0">
              <a:buNone/>
            </a:pPr>
            <a:r>
              <a:rPr lang="en-US" altLang="zh-TW" sz="1600" dirty="0"/>
              <a:t>        },</a:t>
            </a:r>
          </a:p>
          <a:p>
            <a:pPr marL="0" indent="0">
              <a:buNone/>
            </a:pPr>
            <a:r>
              <a:rPr lang="en-US" altLang="zh-TW" sz="1600" dirty="0"/>
              <a:t>        "required": ["latitude", "longitude"]</a:t>
            </a:r>
          </a:p>
          <a:p>
            <a:pPr marL="0" indent="0">
              <a:buNone/>
            </a:pPr>
            <a:r>
              <a:rPr lang="en-US" altLang="zh-TW" sz="1600" dirty="0"/>
              <a:t>    }</a:t>
            </a:r>
          </a:p>
          <a:p>
            <a:pPr marL="0" indent="0">
              <a:buNone/>
            </a:pPr>
            <a:r>
              <a:rPr lang="en-US" altLang="zh-TW" sz="1600" dirty="0"/>
              <a:t>}</a:t>
            </a:r>
          </a:p>
          <a:p>
            <a:pPr marL="0" indent="0">
              <a:buNone/>
            </a:pPr>
            <a:r>
              <a:rPr lang="en-US" altLang="zh-TW" sz="1600" dirty="0"/>
              <a:t>If a function should be used, respond with the function name and its parameters in json format like so:</a:t>
            </a:r>
          </a:p>
          <a:p>
            <a:pPr marL="0" indent="0">
              <a:buNone/>
            </a:pPr>
            <a:r>
              <a:rPr lang="en-US" altLang="zh-TW" sz="1600" dirty="0"/>
              <a:t>{"name": "</a:t>
            </a:r>
            <a:r>
              <a:rPr lang="en-US" altLang="zh-TW" sz="1600" dirty="0" err="1"/>
              <a:t>function_name</a:t>
            </a:r>
            <a:r>
              <a:rPr lang="en-US" altLang="zh-TW" sz="1600" dirty="0"/>
              <a:t>", "arguments": {"arg_1": "value_1", "arg_2": "value_2", ...}}</a:t>
            </a:r>
          </a:p>
          <a:p>
            <a:pPr marL="0" indent="0">
              <a:buNone/>
            </a:pPr>
            <a:endParaRPr lang="en-US" altLang="zh-TW" sz="1600" dirty="0"/>
          </a:p>
          <a:p>
            <a:pPr marL="0" indent="0">
              <a:buNone/>
            </a:pPr>
            <a:r>
              <a:rPr lang="en-US" altLang="zh-TW" sz="1600" dirty="0"/>
              <a:t>User Query:</a:t>
            </a:r>
            <a:endParaRPr lang="zh-TW" altLang="en-US" sz="16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44</a:t>
            </a:fld>
            <a:endParaRPr lang="en-US" altLang="zh-TW"/>
          </a:p>
        </p:txBody>
      </p:sp>
    </p:spTree>
    <p:extLst>
      <p:ext uri="{BB962C8B-B14F-4D97-AF65-F5344CB8AC3E}">
        <p14:creationId xmlns:p14="http://schemas.microsoft.com/office/powerpoint/2010/main" val="1916690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sz="3600" dirty="0"/>
              <a:t>A More Complex Example</a:t>
            </a:r>
            <a:endParaRPr lang="zh-TW" altLang="en-US" sz="3600"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200" dirty="0"/>
              <a:t>You are a helpful assistant with access to the following functions. Use them if required -</a:t>
            </a:r>
          </a:p>
          <a:p>
            <a:pPr marL="0" indent="0">
              <a:buNone/>
            </a:pPr>
            <a:r>
              <a:rPr lang="en-US" altLang="zh-TW" sz="1200" dirty="0"/>
              <a:t>{</a:t>
            </a:r>
          </a:p>
          <a:p>
            <a:pPr marL="0" indent="0">
              <a:buNone/>
            </a:pPr>
            <a:r>
              <a:rPr lang="en-US" altLang="zh-TW" sz="1200" dirty="0"/>
              <a:t>    "name": "</a:t>
            </a:r>
            <a:r>
              <a:rPr lang="en-US" altLang="zh-TW" sz="1200" dirty="0" err="1"/>
              <a:t>get_action_set</a:t>
            </a:r>
            <a:r>
              <a:rPr lang="en-US" altLang="zh-TW" sz="1200" dirty="0"/>
              <a:t>",</a:t>
            </a:r>
          </a:p>
          <a:p>
            <a:pPr marL="0" indent="0">
              <a:buNone/>
            </a:pPr>
            <a:r>
              <a:rPr lang="en-US" altLang="zh-TW" sz="1200" dirty="0"/>
              <a:t>    "description": "Get the series of actions and the number of times each action needs to be performed in order",</a:t>
            </a:r>
          </a:p>
          <a:p>
            <a:pPr marL="0" indent="0">
              <a:buNone/>
            </a:pPr>
            <a:r>
              <a:rPr lang="en-US" altLang="zh-TW" sz="1200" dirty="0"/>
              <a:t>    "parameters": {</a:t>
            </a:r>
          </a:p>
          <a:p>
            <a:pPr marL="0" indent="0">
              <a:buNone/>
            </a:pPr>
            <a:r>
              <a:rPr lang="en-US" altLang="zh-TW" sz="1200" dirty="0"/>
              <a:t>        "type": "object",</a:t>
            </a:r>
          </a:p>
          <a:p>
            <a:pPr marL="0" indent="0">
              <a:buNone/>
            </a:pPr>
            <a:r>
              <a:rPr lang="en-US" altLang="zh-TW" sz="1200" dirty="0"/>
              <a:t>        "properties": {</a:t>
            </a:r>
          </a:p>
          <a:p>
            <a:pPr marL="0" indent="0">
              <a:buNone/>
            </a:pPr>
            <a:r>
              <a:rPr lang="en-US" altLang="zh-TW" sz="1200" dirty="0"/>
              <a:t>            "actions": {</a:t>
            </a:r>
          </a:p>
          <a:p>
            <a:pPr marL="0" indent="0">
              <a:buNone/>
            </a:pPr>
            <a:r>
              <a:rPr lang="en-US" altLang="zh-TW" sz="1200" dirty="0"/>
              <a:t>                "type": "array",</a:t>
            </a:r>
          </a:p>
          <a:p>
            <a:pPr marL="0" indent="0">
              <a:buNone/>
            </a:pPr>
            <a:r>
              <a:rPr lang="en-US" altLang="zh-TW" sz="1200" dirty="0"/>
              <a:t>                "description": "The actions that need to be performed in the order that is specified by the user. If an action has to be performed multiple times, then repeat the action entry for the same number specified by the user, e.g. "Take two steps forward" would turn into ["walk forward", "walk forward"]." ,</a:t>
            </a:r>
          </a:p>
          <a:p>
            <a:pPr marL="0" indent="0">
              <a:buNone/>
            </a:pPr>
            <a:r>
              <a:rPr lang="en-US" altLang="zh-TW" sz="1200" dirty="0"/>
              <a:t>                "items": {</a:t>
            </a:r>
          </a:p>
          <a:p>
            <a:pPr marL="0" indent="0">
              <a:buNone/>
            </a:pPr>
            <a:r>
              <a:rPr lang="en-US" altLang="zh-TW" sz="1200" dirty="0"/>
              <a:t>                    "type": "string",</a:t>
            </a:r>
          </a:p>
          <a:p>
            <a:pPr marL="0" indent="0">
              <a:buNone/>
            </a:pPr>
            <a:r>
              <a:rPr lang="en-US" altLang="zh-TW" sz="1200" dirty="0"/>
              <a:t>                    "</a:t>
            </a:r>
            <a:r>
              <a:rPr lang="en-US" altLang="zh-TW" sz="1200" dirty="0" err="1"/>
              <a:t>enum</a:t>
            </a:r>
            <a:r>
              <a:rPr lang="en-US" altLang="zh-TW" sz="1200" dirty="0"/>
              <a:t>": ["bow", "cheer", "scratch head", "handstand", "sit", "stand", "stabilize", "walk forward", "walk backward", "walk left", "walk right", "turn right", "turn left"],</a:t>
            </a:r>
          </a:p>
          <a:p>
            <a:pPr marL="0" indent="0">
              <a:buNone/>
            </a:pPr>
            <a:r>
              <a:rPr lang="en-US" altLang="zh-TW" sz="1200" dirty="0"/>
              <a:t>                }</a:t>
            </a:r>
          </a:p>
          <a:p>
            <a:pPr marL="0" indent="0">
              <a:buNone/>
            </a:pPr>
            <a:r>
              <a:rPr lang="en-US" altLang="zh-TW" sz="1200" dirty="0"/>
              <a:t>            },</a:t>
            </a:r>
          </a:p>
          <a:p>
            <a:pPr marL="0" indent="0">
              <a:buNone/>
            </a:pPr>
            <a:r>
              <a:rPr lang="en-US" altLang="zh-TW" sz="1200" dirty="0"/>
              <a:t>        },</a:t>
            </a:r>
          </a:p>
          <a:p>
            <a:pPr marL="0" indent="0">
              <a:buNone/>
            </a:pPr>
            <a:r>
              <a:rPr lang="en-US" altLang="zh-TW" sz="1200" dirty="0"/>
              <a:t>        "required": ["actions"]</a:t>
            </a:r>
          </a:p>
          <a:p>
            <a:pPr marL="0" indent="0">
              <a:buNone/>
            </a:pPr>
            <a:r>
              <a:rPr lang="en-US" altLang="zh-TW" sz="1200" dirty="0"/>
              <a:t>    }</a:t>
            </a:r>
          </a:p>
          <a:p>
            <a:pPr marL="0" indent="0">
              <a:buNone/>
            </a:pPr>
            <a:r>
              <a:rPr lang="en-US" altLang="zh-TW" sz="1200" dirty="0"/>
              <a:t>}</a:t>
            </a:r>
          </a:p>
          <a:p>
            <a:pPr marL="0" indent="0">
              <a:buNone/>
            </a:pPr>
            <a:r>
              <a:rPr lang="en-US" altLang="zh-TW" sz="1200" dirty="0"/>
              <a:t>If a function should be used, respond with the function name and its parameters in json format like so:</a:t>
            </a:r>
          </a:p>
          <a:p>
            <a:pPr marL="0" indent="0">
              <a:buNone/>
            </a:pPr>
            <a:r>
              <a:rPr lang="en-US" altLang="zh-TW" sz="1200" dirty="0"/>
              <a:t>{"name": "</a:t>
            </a:r>
            <a:r>
              <a:rPr lang="en-US" altLang="zh-TW" sz="1200" dirty="0" err="1"/>
              <a:t>function_name</a:t>
            </a:r>
            <a:r>
              <a:rPr lang="en-US" altLang="zh-TW" sz="1200" dirty="0"/>
              <a:t>", "arguments": {"arg_1": "value_1", "arg_2": "value_2", ...}}</a:t>
            </a:r>
          </a:p>
          <a:p>
            <a:pPr marL="0" indent="0">
              <a:buNone/>
            </a:pPr>
            <a:endParaRPr lang="en-US" altLang="zh-TW" sz="1200" dirty="0"/>
          </a:p>
          <a:p>
            <a:pPr marL="0" indent="0">
              <a:buNone/>
            </a:pPr>
            <a:r>
              <a:rPr lang="en-US" altLang="zh-TW" sz="1200" dirty="0"/>
              <a:t>User Query: </a:t>
            </a:r>
            <a:endParaRPr lang="zh-TW" altLang="en-US" sz="12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45</a:t>
            </a:fld>
            <a:endParaRPr lang="en-US" altLang="zh-TW"/>
          </a:p>
        </p:txBody>
      </p:sp>
      <p:sp>
        <p:nvSpPr>
          <p:cNvPr id="6" name="文字方塊 5">
            <a:extLst>
              <a:ext uri="{FF2B5EF4-FFF2-40B4-BE49-F238E27FC236}">
                <a16:creationId xmlns:a16="http://schemas.microsoft.com/office/drawing/2014/main" id="{316F29C1-9671-4F90-B400-195DDB91AE56}"/>
              </a:ext>
            </a:extLst>
          </p:cNvPr>
          <p:cNvSpPr txBox="1"/>
          <p:nvPr/>
        </p:nvSpPr>
        <p:spPr>
          <a:xfrm>
            <a:off x="7403124" y="4337092"/>
            <a:ext cx="4357076" cy="646331"/>
          </a:xfrm>
          <a:prstGeom prst="rect">
            <a:avLst/>
          </a:prstGeom>
          <a:noFill/>
          <a:ln>
            <a:solidFill>
              <a:schemeClr val="tx1"/>
            </a:solidFill>
          </a:ln>
        </p:spPr>
        <p:txBody>
          <a:bodyPr wrap="square">
            <a:spAutoFit/>
          </a:bodyPr>
          <a:lstStyle/>
          <a:p>
            <a:r>
              <a:rPr lang="en-US" altLang="zh-TW" sz="1800" b="1" dirty="0"/>
              <a:t>Enums</a:t>
            </a:r>
            <a:r>
              <a:rPr lang="en-US" altLang="zh-TW" sz="1800" dirty="0"/>
              <a:t> are useful when you only expect a fixed set of values in the field</a:t>
            </a:r>
            <a:endParaRPr lang="zh-TW" altLang="en-US" dirty="0"/>
          </a:p>
        </p:txBody>
      </p:sp>
      <p:cxnSp>
        <p:nvCxnSpPr>
          <p:cNvPr id="8" name="直線接點 7">
            <a:extLst>
              <a:ext uri="{FF2B5EF4-FFF2-40B4-BE49-F238E27FC236}">
                <a16:creationId xmlns:a16="http://schemas.microsoft.com/office/drawing/2014/main" id="{9D3C570F-B156-4934-982A-5E47B3592CBA}"/>
              </a:ext>
            </a:extLst>
          </p:cNvPr>
          <p:cNvCxnSpPr/>
          <p:nvPr/>
        </p:nvCxnSpPr>
        <p:spPr bwMode="auto">
          <a:xfrm>
            <a:off x="1537398" y="4099727"/>
            <a:ext cx="52251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7" name="直線接點 6">
            <a:extLst>
              <a:ext uri="{FF2B5EF4-FFF2-40B4-BE49-F238E27FC236}">
                <a16:creationId xmlns:a16="http://schemas.microsoft.com/office/drawing/2014/main" id="{0FDE19BE-01AC-44E9-AC8C-19FCC8545FA1}"/>
              </a:ext>
            </a:extLst>
          </p:cNvPr>
          <p:cNvCxnSpPr>
            <a:cxnSpLocks/>
          </p:cNvCxnSpPr>
          <p:nvPr/>
        </p:nvCxnSpPr>
        <p:spPr bwMode="auto">
          <a:xfrm>
            <a:off x="1446963" y="3245617"/>
            <a:ext cx="773723"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9" name="文字方塊 8">
            <a:extLst>
              <a:ext uri="{FF2B5EF4-FFF2-40B4-BE49-F238E27FC236}">
                <a16:creationId xmlns:a16="http://schemas.microsoft.com/office/drawing/2014/main" id="{9165BD8B-40F2-48D1-824E-D3350CAD7949}"/>
              </a:ext>
            </a:extLst>
          </p:cNvPr>
          <p:cNvSpPr txBox="1"/>
          <p:nvPr/>
        </p:nvSpPr>
        <p:spPr>
          <a:xfrm>
            <a:off x="5737609" y="2236083"/>
            <a:ext cx="6022591" cy="646331"/>
          </a:xfrm>
          <a:prstGeom prst="rect">
            <a:avLst/>
          </a:prstGeom>
          <a:noFill/>
          <a:ln>
            <a:solidFill>
              <a:schemeClr val="tx1"/>
            </a:solidFill>
          </a:ln>
        </p:spPr>
        <p:txBody>
          <a:bodyPr wrap="square">
            <a:spAutoFit/>
          </a:bodyPr>
          <a:lstStyle/>
          <a:p>
            <a:r>
              <a:rPr lang="en-US" altLang="zh-TW" sz="1800" b="1" dirty="0"/>
              <a:t>Descriptions</a:t>
            </a:r>
            <a:r>
              <a:rPr lang="en-US" altLang="zh-TW" sz="1800" dirty="0"/>
              <a:t> are useful when the parameter has special rules or is unintuitive (generally good to have regardless)</a:t>
            </a:r>
            <a:endParaRPr lang="zh-TW" altLang="en-US" dirty="0"/>
          </a:p>
        </p:txBody>
      </p:sp>
    </p:spTree>
    <p:extLst>
      <p:ext uri="{BB962C8B-B14F-4D97-AF65-F5344CB8AC3E}">
        <p14:creationId xmlns:p14="http://schemas.microsoft.com/office/powerpoint/2010/main" val="425991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We Have Our Model and Prompt,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zh-TW" altLang="en-US" sz="2400" dirty="0"/>
              <a:t>✅</a:t>
            </a: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The easy part. Integrate the LLM pipeline with your chosen API</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46</a:t>
            </a:fld>
            <a:endParaRPr lang="en-US" altLang="zh-TW"/>
          </a:p>
        </p:txBody>
      </p:sp>
    </p:spTree>
    <p:extLst>
      <p:ext uri="{BB962C8B-B14F-4D97-AF65-F5344CB8AC3E}">
        <p14:creationId xmlns:p14="http://schemas.microsoft.com/office/powerpoint/2010/main" val="3099521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3E0C839-5711-46F1-AB8A-57E95B095A82}"/>
              </a:ext>
            </a:extLst>
          </p:cNvPr>
          <p:cNvPicPr>
            <a:picLocks noChangeAspect="1"/>
          </p:cNvPicPr>
          <p:nvPr/>
        </p:nvPicPr>
        <p:blipFill>
          <a:blip r:embed="rId2"/>
          <a:stretch>
            <a:fillRect/>
          </a:stretch>
        </p:blipFill>
        <p:spPr>
          <a:xfrm>
            <a:off x="1282320" y="3149929"/>
            <a:ext cx="9326994" cy="2182709"/>
          </a:xfrm>
          <a:prstGeom prst="rect">
            <a:avLst/>
          </a:prstGeom>
        </p:spPr>
      </p:pic>
      <p:sp>
        <p:nvSpPr>
          <p:cNvPr id="2" name="標題 1">
            <a:extLst>
              <a:ext uri="{FF2B5EF4-FFF2-40B4-BE49-F238E27FC236}">
                <a16:creationId xmlns:a16="http://schemas.microsoft.com/office/drawing/2014/main" id="{0ED9A0CF-DFED-414F-B1E2-F78302851A03}"/>
              </a:ext>
            </a:extLst>
          </p:cNvPr>
          <p:cNvSpPr>
            <a:spLocks noGrp="1"/>
          </p:cNvSpPr>
          <p:nvPr>
            <p:ph type="title"/>
          </p:nvPr>
        </p:nvSpPr>
        <p:spPr>
          <a:xfrm>
            <a:off x="601133" y="235144"/>
            <a:ext cx="11159067" cy="908548"/>
          </a:xfrm>
        </p:spPr>
        <p:txBody>
          <a:bodyPr/>
          <a:lstStyle/>
          <a:p>
            <a:r>
              <a:rPr lang="en-US" altLang="zh-TW" sz="3600" dirty="0"/>
              <a:t>System Integration</a:t>
            </a:r>
            <a:endParaRPr lang="zh-TW" altLang="en-US" sz="3600" dirty="0"/>
          </a:p>
        </p:txBody>
      </p:sp>
      <p:sp>
        <p:nvSpPr>
          <p:cNvPr id="3" name="內容版面配置區 2">
            <a:extLst>
              <a:ext uri="{FF2B5EF4-FFF2-40B4-BE49-F238E27FC236}">
                <a16:creationId xmlns:a16="http://schemas.microsoft.com/office/drawing/2014/main" id="{C78A3D5F-AF3F-4348-8AB3-7E568166AEB8}"/>
              </a:ext>
            </a:extLst>
          </p:cNvPr>
          <p:cNvSpPr>
            <a:spLocks noGrp="1"/>
          </p:cNvSpPr>
          <p:nvPr>
            <p:ph idx="1"/>
          </p:nvPr>
        </p:nvSpPr>
        <p:spPr>
          <a:xfrm>
            <a:off x="609600" y="908549"/>
            <a:ext cx="11152717" cy="4867928"/>
          </a:xfrm>
        </p:spPr>
        <p:txBody>
          <a:bodyPr/>
          <a:lstStyle/>
          <a:p>
            <a:r>
              <a:rPr lang="en-US" altLang="zh-TW" sz="2000" dirty="0"/>
              <a:t>Prepare your API calls to take in the inputs you specified</a:t>
            </a:r>
            <a:endParaRPr lang="zh-TW" altLang="en-US" sz="2000" dirty="0"/>
          </a:p>
        </p:txBody>
      </p:sp>
      <p:sp>
        <p:nvSpPr>
          <p:cNvPr id="4" name="投影片編號版面配置區 3">
            <a:extLst>
              <a:ext uri="{FF2B5EF4-FFF2-40B4-BE49-F238E27FC236}">
                <a16:creationId xmlns:a16="http://schemas.microsoft.com/office/drawing/2014/main" id="{03CC7AE6-F9B9-442C-8C6E-E0C3DBEAAB8A}"/>
              </a:ext>
            </a:extLst>
          </p:cNvPr>
          <p:cNvSpPr>
            <a:spLocks noGrp="1"/>
          </p:cNvSpPr>
          <p:nvPr>
            <p:ph type="sldNum" sz="quarter" idx="10"/>
          </p:nvPr>
        </p:nvSpPr>
        <p:spPr/>
        <p:txBody>
          <a:bodyPr/>
          <a:lstStyle/>
          <a:p>
            <a:pPr>
              <a:defRPr/>
            </a:pPr>
            <a:fld id="{CF627BE3-1269-44D5-A349-82FD5D94EBD8}" type="slidenum">
              <a:rPr lang="en-US" altLang="zh-TW" smtClean="0"/>
              <a:pPr>
                <a:defRPr/>
              </a:pPr>
              <a:t>47</a:t>
            </a:fld>
            <a:endParaRPr lang="en-US" altLang="zh-TW"/>
          </a:p>
        </p:txBody>
      </p:sp>
      <p:pic>
        <p:nvPicPr>
          <p:cNvPr id="8" name="圖片 7">
            <a:extLst>
              <a:ext uri="{FF2B5EF4-FFF2-40B4-BE49-F238E27FC236}">
                <a16:creationId xmlns:a16="http://schemas.microsoft.com/office/drawing/2014/main" id="{24DDE6DA-67C6-4F60-847A-63AD23A72C17}"/>
              </a:ext>
            </a:extLst>
          </p:cNvPr>
          <p:cNvPicPr>
            <a:picLocks noChangeAspect="1"/>
          </p:cNvPicPr>
          <p:nvPr/>
        </p:nvPicPr>
        <p:blipFill>
          <a:blip r:embed="rId3"/>
          <a:stretch>
            <a:fillRect/>
          </a:stretch>
        </p:blipFill>
        <p:spPr>
          <a:xfrm>
            <a:off x="1424535" y="1378834"/>
            <a:ext cx="9342930" cy="922100"/>
          </a:xfrm>
          <a:prstGeom prst="rect">
            <a:avLst/>
          </a:prstGeom>
        </p:spPr>
      </p:pic>
      <p:cxnSp>
        <p:nvCxnSpPr>
          <p:cNvPr id="11" name="直線接點 10">
            <a:extLst>
              <a:ext uri="{FF2B5EF4-FFF2-40B4-BE49-F238E27FC236}">
                <a16:creationId xmlns:a16="http://schemas.microsoft.com/office/drawing/2014/main" id="{381130E6-B380-420C-AE70-39D6FD3EF732}"/>
              </a:ext>
            </a:extLst>
          </p:cNvPr>
          <p:cNvCxnSpPr>
            <a:cxnSpLocks/>
          </p:cNvCxnSpPr>
          <p:nvPr/>
        </p:nvCxnSpPr>
        <p:spPr bwMode="auto">
          <a:xfrm>
            <a:off x="3360374" y="4593457"/>
            <a:ext cx="101237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Arrow Connector 15">
            <a:extLst>
              <a:ext uri="{FF2B5EF4-FFF2-40B4-BE49-F238E27FC236}">
                <a16:creationId xmlns:a16="http://schemas.microsoft.com/office/drawing/2014/main" id="{9FB6AC68-61FB-4DC4-A38B-5A3517899CA9}"/>
              </a:ext>
            </a:extLst>
          </p:cNvPr>
          <p:cNvCxnSpPr>
            <a:cxnSpLocks/>
          </p:cNvCxnSpPr>
          <p:nvPr/>
        </p:nvCxnSpPr>
        <p:spPr bwMode="auto">
          <a:xfrm flipH="1">
            <a:off x="9980252" y="3288263"/>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6">
            <a:extLst>
              <a:ext uri="{FF2B5EF4-FFF2-40B4-BE49-F238E27FC236}">
                <a16:creationId xmlns:a16="http://schemas.microsoft.com/office/drawing/2014/main" id="{8E33F652-900B-4976-955E-42CAACB6A3B0}"/>
              </a:ext>
            </a:extLst>
          </p:cNvPr>
          <p:cNvSpPr txBox="1"/>
          <p:nvPr/>
        </p:nvSpPr>
        <p:spPr>
          <a:xfrm>
            <a:off x="10348703" y="3103597"/>
            <a:ext cx="1473763" cy="369332"/>
          </a:xfrm>
          <a:prstGeom prst="rect">
            <a:avLst/>
          </a:prstGeom>
          <a:noFill/>
        </p:spPr>
        <p:txBody>
          <a:bodyPr wrap="square" rtlCol="0">
            <a:spAutoFit/>
          </a:bodyPr>
          <a:lstStyle/>
          <a:p>
            <a:r>
              <a:rPr lang="en-US" dirty="0"/>
              <a:t>LLM output</a:t>
            </a:r>
          </a:p>
        </p:txBody>
      </p:sp>
      <p:sp>
        <p:nvSpPr>
          <p:cNvPr id="16" name="TextBox 16">
            <a:extLst>
              <a:ext uri="{FF2B5EF4-FFF2-40B4-BE49-F238E27FC236}">
                <a16:creationId xmlns:a16="http://schemas.microsoft.com/office/drawing/2014/main" id="{128636B6-13C9-4392-B9A1-CC9CA77AA604}"/>
              </a:ext>
            </a:extLst>
          </p:cNvPr>
          <p:cNvSpPr txBox="1"/>
          <p:nvPr/>
        </p:nvSpPr>
        <p:spPr>
          <a:xfrm>
            <a:off x="1127760" y="6011619"/>
            <a:ext cx="9936479" cy="369332"/>
          </a:xfrm>
          <a:prstGeom prst="rect">
            <a:avLst/>
          </a:prstGeom>
          <a:noFill/>
        </p:spPr>
        <p:txBody>
          <a:bodyPr wrap="square" rtlCol="0">
            <a:spAutoFit/>
          </a:bodyPr>
          <a:lstStyle/>
          <a:p>
            <a:pPr algn="ctr"/>
            <a:r>
              <a:rPr lang="en-US" dirty="0"/>
              <a:t>Don’t worry about the other arcane code, we’ll cover everything here in the practical section</a:t>
            </a:r>
          </a:p>
        </p:txBody>
      </p:sp>
      <p:sp>
        <p:nvSpPr>
          <p:cNvPr id="15" name="TextBox 16">
            <a:extLst>
              <a:ext uri="{FF2B5EF4-FFF2-40B4-BE49-F238E27FC236}">
                <a16:creationId xmlns:a16="http://schemas.microsoft.com/office/drawing/2014/main" id="{E9AD4DCA-80E1-4DCB-9CE8-78CAF4EE2FE9}"/>
              </a:ext>
            </a:extLst>
          </p:cNvPr>
          <p:cNvSpPr txBox="1"/>
          <p:nvPr/>
        </p:nvSpPr>
        <p:spPr>
          <a:xfrm>
            <a:off x="7681123" y="3874334"/>
            <a:ext cx="4510877" cy="369332"/>
          </a:xfrm>
          <a:prstGeom prst="rect">
            <a:avLst/>
          </a:prstGeom>
          <a:noFill/>
        </p:spPr>
        <p:txBody>
          <a:bodyPr wrap="square" rtlCol="0">
            <a:spAutoFit/>
          </a:bodyPr>
          <a:lstStyle/>
          <a:p>
            <a:r>
              <a:rPr lang="en-US" altLang="zh-TW" dirty="0"/>
              <a:t>API</a:t>
            </a:r>
            <a:r>
              <a:rPr lang="zh-TW" altLang="en-US" dirty="0"/>
              <a:t> </a:t>
            </a:r>
            <a:r>
              <a:rPr lang="en-US" altLang="zh-TW" dirty="0"/>
              <a:t>call using LLM output as parameters</a:t>
            </a:r>
            <a:endParaRPr lang="en-US" dirty="0"/>
          </a:p>
        </p:txBody>
      </p:sp>
      <p:cxnSp>
        <p:nvCxnSpPr>
          <p:cNvPr id="17" name="Straight Arrow Connector 15">
            <a:extLst>
              <a:ext uri="{FF2B5EF4-FFF2-40B4-BE49-F238E27FC236}">
                <a16:creationId xmlns:a16="http://schemas.microsoft.com/office/drawing/2014/main" id="{5B43DB3A-1B0F-44D6-8B0E-DB4899F37A2C}"/>
              </a:ext>
            </a:extLst>
          </p:cNvPr>
          <p:cNvCxnSpPr>
            <a:cxnSpLocks/>
          </p:cNvCxnSpPr>
          <p:nvPr/>
        </p:nvCxnSpPr>
        <p:spPr bwMode="auto">
          <a:xfrm flipH="1">
            <a:off x="4130125" y="1668739"/>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6">
            <a:extLst>
              <a:ext uri="{FF2B5EF4-FFF2-40B4-BE49-F238E27FC236}">
                <a16:creationId xmlns:a16="http://schemas.microsoft.com/office/drawing/2014/main" id="{EAA1AFD6-7A04-446B-B7CA-312A7693705E}"/>
              </a:ext>
            </a:extLst>
          </p:cNvPr>
          <p:cNvSpPr txBox="1"/>
          <p:nvPr/>
        </p:nvSpPr>
        <p:spPr>
          <a:xfrm>
            <a:off x="4498576" y="1484073"/>
            <a:ext cx="4510877" cy="369332"/>
          </a:xfrm>
          <a:prstGeom prst="rect">
            <a:avLst/>
          </a:prstGeom>
          <a:noFill/>
        </p:spPr>
        <p:txBody>
          <a:bodyPr wrap="square" rtlCol="0">
            <a:spAutoFit/>
          </a:bodyPr>
          <a:lstStyle/>
          <a:p>
            <a:r>
              <a:rPr lang="en-US" altLang="zh-TW" dirty="0"/>
              <a:t>Prepare the API functions you require</a:t>
            </a:r>
            <a:endParaRPr lang="en-US" dirty="0"/>
          </a:p>
        </p:txBody>
      </p:sp>
      <p:cxnSp>
        <p:nvCxnSpPr>
          <p:cNvPr id="9" name="接點: 肘形 8">
            <a:extLst>
              <a:ext uri="{FF2B5EF4-FFF2-40B4-BE49-F238E27FC236}">
                <a16:creationId xmlns:a16="http://schemas.microsoft.com/office/drawing/2014/main" id="{5B52B31F-961F-441F-A186-5486FD8A1D5B}"/>
              </a:ext>
            </a:extLst>
          </p:cNvPr>
          <p:cNvCxnSpPr>
            <a:cxnSpLocks/>
          </p:cNvCxnSpPr>
          <p:nvPr/>
        </p:nvCxnSpPr>
        <p:spPr bwMode="auto">
          <a:xfrm rot="10800000" flipV="1">
            <a:off x="9880520" y="4169095"/>
            <a:ext cx="1183719" cy="349788"/>
          </a:xfrm>
          <a:prstGeom prst="bentConnector3">
            <a:avLst>
              <a:gd name="adj1" fmla="val -379"/>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239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D2C0F-62B8-405C-9D84-214A456616F1}"/>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AE04E54F-E58A-4657-A927-B7FBB0317547}"/>
              </a:ext>
            </a:extLst>
          </p:cNvPr>
          <p:cNvSpPr>
            <a:spLocks noGrp="1"/>
          </p:cNvSpPr>
          <p:nvPr>
            <p:ph idx="1"/>
          </p:nvPr>
        </p:nvSpPr>
        <p:spPr/>
        <p:txBody>
          <a:bodyPr/>
          <a:lstStyle/>
          <a:p>
            <a:r>
              <a:rPr lang="en-US" altLang="zh-TW" sz="2400" dirty="0"/>
              <a:t>In this course, we discussed:</a:t>
            </a:r>
          </a:p>
          <a:p>
            <a:pPr marL="857250" lvl="1" indent="-457200">
              <a:buFont typeface="+mj-lt"/>
              <a:buAutoNum type="arabicPeriod"/>
            </a:pPr>
            <a:r>
              <a:rPr lang="en-US" altLang="zh-TW" sz="2000" dirty="0"/>
              <a:t>What are AI PCs</a:t>
            </a:r>
          </a:p>
          <a:p>
            <a:pPr marL="857250" lvl="1" indent="-457200">
              <a:buFont typeface="+mj-lt"/>
              <a:buAutoNum type="arabicPeriod"/>
            </a:pPr>
            <a:r>
              <a:rPr lang="en-US" altLang="zh-TW" sz="2000" dirty="0"/>
              <a:t>Theoretical foundations of CNNs and LLMs</a:t>
            </a:r>
          </a:p>
          <a:p>
            <a:pPr marL="857250" lvl="1" indent="-457200">
              <a:buFont typeface="+mj-lt"/>
              <a:buAutoNum type="arabicPeriod"/>
            </a:pPr>
            <a:r>
              <a:rPr lang="en-US" altLang="zh-TW" sz="2000" dirty="0"/>
              <a:t>How to craft prompts to maximize a LLM's potential</a:t>
            </a:r>
          </a:p>
          <a:p>
            <a:pPr marL="857250" lvl="1" indent="-457200">
              <a:buFont typeface="+mj-lt"/>
              <a:buAutoNum type="arabicPeriod"/>
            </a:pPr>
            <a:r>
              <a:rPr lang="en-US" altLang="zh-TW" sz="2000" dirty="0"/>
              <a:t>Common LLM applications such as RAG and function calling</a:t>
            </a:r>
          </a:p>
          <a:p>
            <a:pPr marL="857250" lvl="1" indent="-457200">
              <a:buFont typeface="+mj-lt"/>
              <a:buAutoNum type="arabicPeriod"/>
            </a:pPr>
            <a:endParaRPr lang="en-US" altLang="zh-TW" sz="2000" dirty="0"/>
          </a:p>
          <a:p>
            <a:r>
              <a:rPr lang="en-US" altLang="zh-TW" sz="2400" dirty="0"/>
              <a:t>In the practical component, we will cover: </a:t>
            </a:r>
          </a:p>
          <a:p>
            <a:pPr lvl="1"/>
            <a:r>
              <a:rPr lang="en-US" altLang="zh-TW" sz="2000" dirty="0"/>
              <a:t>Perform basic computer vision tasks on Ryzen AI PCs</a:t>
            </a:r>
          </a:p>
          <a:p>
            <a:pPr lvl="1"/>
            <a:r>
              <a:rPr lang="en-US" altLang="zh-TW" sz="2000" dirty="0"/>
              <a:t>Create a RAG system</a:t>
            </a:r>
          </a:p>
          <a:p>
            <a:pPr lvl="1"/>
            <a:r>
              <a:rPr lang="en-US" altLang="zh-TW" sz="2000" dirty="0"/>
              <a:t>Perform function calling</a:t>
            </a:r>
          </a:p>
          <a:p>
            <a:pPr lvl="1"/>
            <a:r>
              <a:rPr lang="en-US" altLang="zh-TW" sz="2000" dirty="0"/>
              <a:t>How to inference using a variety of platforms (transformers, </a:t>
            </a:r>
            <a:r>
              <a:rPr lang="en-US" altLang="zh-TW" sz="2000" dirty="0" err="1"/>
              <a:t>Ollama</a:t>
            </a:r>
            <a:r>
              <a:rPr lang="en-US" altLang="zh-TW" sz="2000" dirty="0"/>
              <a:t>, Lemonade)</a:t>
            </a:r>
          </a:p>
        </p:txBody>
      </p:sp>
      <p:sp>
        <p:nvSpPr>
          <p:cNvPr id="4" name="投影片編號版面配置區 3">
            <a:extLst>
              <a:ext uri="{FF2B5EF4-FFF2-40B4-BE49-F238E27FC236}">
                <a16:creationId xmlns:a16="http://schemas.microsoft.com/office/drawing/2014/main" id="{F730A827-81A2-4B07-8E1D-83A12B4EE4D3}"/>
              </a:ext>
            </a:extLst>
          </p:cNvPr>
          <p:cNvSpPr>
            <a:spLocks noGrp="1"/>
          </p:cNvSpPr>
          <p:nvPr>
            <p:ph type="sldNum" sz="quarter" idx="10"/>
          </p:nvPr>
        </p:nvSpPr>
        <p:spPr/>
        <p:txBody>
          <a:bodyPr/>
          <a:lstStyle/>
          <a:p>
            <a:pPr>
              <a:defRPr/>
            </a:pPr>
            <a:fld id="{CF627BE3-1269-44D5-A349-82FD5D94EBD8}" type="slidenum">
              <a:rPr lang="en-US" altLang="zh-TW" smtClean="0"/>
              <a:pPr>
                <a:defRPr/>
              </a:pPr>
              <a:t>48</a:t>
            </a:fld>
            <a:endParaRPr lang="en-US" altLang="zh-TW"/>
          </a:p>
        </p:txBody>
      </p:sp>
    </p:spTree>
    <p:extLst>
      <p:ext uri="{BB962C8B-B14F-4D97-AF65-F5344CB8AC3E}">
        <p14:creationId xmlns:p14="http://schemas.microsoft.com/office/powerpoint/2010/main" val="288691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D9EDB3-6453-478E-ADF5-AB90DECC2546}"/>
              </a:ext>
            </a:extLst>
          </p:cNvPr>
          <p:cNvSpPr>
            <a:spLocks noGrp="1"/>
          </p:cNvSpPr>
          <p:nvPr>
            <p:ph type="title"/>
          </p:nvPr>
        </p:nvSpPr>
        <p:spPr/>
        <p:txBody>
          <a:bodyPr/>
          <a:lstStyle/>
          <a:p>
            <a:r>
              <a:rPr lang="en-US" altLang="zh-TW" dirty="0"/>
              <a:t>AMD </a:t>
            </a:r>
            <a:r>
              <a:rPr lang="en-US" altLang="zh-TW" dirty="0" err="1"/>
              <a:t>Ryzen</a:t>
            </a:r>
            <a:r>
              <a:rPr lang="en-US" altLang="zh-TW" baseline="30000" dirty="0" err="1"/>
              <a:t>TM</a:t>
            </a:r>
            <a:r>
              <a:rPr lang="en-US" altLang="zh-TW" dirty="0"/>
              <a:t> AI PC</a:t>
            </a:r>
            <a:endParaRPr lang="zh-TW" altLang="en-US" dirty="0"/>
          </a:p>
        </p:txBody>
      </p:sp>
      <p:sp>
        <p:nvSpPr>
          <p:cNvPr id="3" name="內容版面配置區 2">
            <a:extLst>
              <a:ext uri="{FF2B5EF4-FFF2-40B4-BE49-F238E27FC236}">
                <a16:creationId xmlns:a16="http://schemas.microsoft.com/office/drawing/2014/main" id="{9E42D133-030D-4B4C-BB6E-2A640FF2E1F8}"/>
              </a:ext>
            </a:extLst>
          </p:cNvPr>
          <p:cNvSpPr>
            <a:spLocks noGrp="1"/>
          </p:cNvSpPr>
          <p:nvPr>
            <p:ph idx="1"/>
          </p:nvPr>
        </p:nvSpPr>
        <p:spPr/>
        <p:txBody>
          <a:bodyPr/>
          <a:lstStyle/>
          <a:p>
            <a:r>
              <a:rPr lang="en-US" altLang="zh-TW" sz="1800" b="0" i="0" u="none" strike="noStrike" baseline="0" dirty="0">
                <a:solidFill>
                  <a:srgbClr val="000000"/>
                </a:solidFill>
                <a:latin typeface="Arial" panose="020B0604020202020204" pitchFamily="34" charset="0"/>
              </a:rPr>
              <a:t>An AMD AI PC is a PC that contains an </a:t>
            </a:r>
            <a:r>
              <a:rPr lang="en-US" altLang="zh-TW" sz="1800" b="1" i="0" u="none" strike="noStrike" baseline="0" dirty="0">
                <a:solidFill>
                  <a:srgbClr val="000000"/>
                </a:solidFill>
                <a:latin typeface="Arial" panose="020B0604020202020204" pitchFamily="34" charset="0"/>
              </a:rPr>
              <a:t>NPU </a:t>
            </a:r>
            <a:r>
              <a:rPr lang="en-US" altLang="zh-TW" sz="1800" b="0" i="0" u="none" strike="noStrike" baseline="0" dirty="0">
                <a:solidFill>
                  <a:srgbClr val="000000"/>
                </a:solidFill>
                <a:latin typeface="Arial" panose="020B0604020202020204" pitchFamily="34" charset="0"/>
              </a:rPr>
              <a:t>(neural processing unit). AMD AI PC will run AI applications on the CPU, GPU, and/or the NPU depending on the task. All three of these components are necessary for a PC to qualify as an AMD AI PC.</a:t>
            </a:r>
          </a:p>
          <a:p>
            <a:endParaRPr lang="en-US" altLang="zh-TW" sz="1800" b="0" i="0" u="none" strike="noStrike" baseline="0" dirty="0">
              <a:solidFill>
                <a:srgbClr val="000000"/>
              </a:solidFill>
              <a:latin typeface="Arial" panose="020B0604020202020204" pitchFamily="34" charset="0"/>
            </a:endParaRPr>
          </a:p>
          <a:p>
            <a:r>
              <a:rPr lang="en-US" altLang="zh-TW" sz="1800" b="0" i="0" u="none" strike="noStrike" baseline="0" dirty="0">
                <a:solidFill>
                  <a:srgbClr val="000000"/>
                </a:solidFill>
                <a:latin typeface="Arial" panose="020B0604020202020204" pitchFamily="34" charset="0"/>
              </a:rPr>
              <a:t>NPUs are AI specialist chips </a:t>
            </a:r>
            <a:r>
              <a:rPr lang="en-US" altLang="zh-TW" sz="1800" b="1" i="0" u="none" strike="noStrike" baseline="0" dirty="0">
                <a:solidFill>
                  <a:srgbClr val="000000"/>
                </a:solidFill>
                <a:latin typeface="Arial" panose="020B0604020202020204" pitchFamily="34" charset="0"/>
              </a:rPr>
              <a:t>optimized for neural network computations </a:t>
            </a:r>
            <a:r>
              <a:rPr lang="en-US" altLang="zh-TW" sz="1800" b="0" i="0" u="none" strike="noStrike" baseline="0" dirty="0">
                <a:solidFill>
                  <a:srgbClr val="000000"/>
                </a:solidFill>
                <a:latin typeface="Arial" panose="020B0604020202020204" pitchFamily="34" charset="0"/>
              </a:rPr>
              <a:t>(tensor operations, matrix multiplications, convolutions) and are more </a:t>
            </a:r>
            <a:r>
              <a:rPr lang="en-US" altLang="zh-TW" sz="1800" b="1" i="0" u="none" strike="noStrike" baseline="0" dirty="0">
                <a:solidFill>
                  <a:srgbClr val="000000"/>
                </a:solidFill>
                <a:latin typeface="Arial" panose="020B0604020202020204" pitchFamily="34" charset="0"/>
              </a:rPr>
              <a:t>energy efficient</a:t>
            </a:r>
            <a:endParaRPr lang="zh-TW" altLang="en-US" b="1" dirty="0"/>
          </a:p>
        </p:txBody>
      </p:sp>
      <p:sp>
        <p:nvSpPr>
          <p:cNvPr id="4" name="投影片編號版面配置區 3">
            <a:extLst>
              <a:ext uri="{FF2B5EF4-FFF2-40B4-BE49-F238E27FC236}">
                <a16:creationId xmlns:a16="http://schemas.microsoft.com/office/drawing/2014/main" id="{6236C1BD-A1EB-44C4-98F1-825006F8D36C}"/>
              </a:ext>
            </a:extLst>
          </p:cNvPr>
          <p:cNvSpPr>
            <a:spLocks noGrp="1"/>
          </p:cNvSpPr>
          <p:nvPr>
            <p:ph type="sldNum" sz="quarter" idx="10"/>
          </p:nvPr>
        </p:nvSpPr>
        <p:spPr/>
        <p:txBody>
          <a:bodyPr/>
          <a:lstStyle/>
          <a:p>
            <a:pPr>
              <a:defRPr/>
            </a:pPr>
            <a:fld id="{CF627BE3-1269-44D5-A349-82FD5D94EBD8}" type="slidenum">
              <a:rPr lang="en-US" altLang="zh-TW" smtClean="0"/>
              <a:pPr>
                <a:defRPr/>
              </a:pPr>
              <a:t>5</a:t>
            </a:fld>
            <a:endParaRPr lang="en-US" altLang="zh-TW"/>
          </a:p>
        </p:txBody>
      </p:sp>
      <p:pic>
        <p:nvPicPr>
          <p:cNvPr id="6" name="圖片 5">
            <a:extLst>
              <a:ext uri="{FF2B5EF4-FFF2-40B4-BE49-F238E27FC236}">
                <a16:creationId xmlns:a16="http://schemas.microsoft.com/office/drawing/2014/main" id="{EB478493-FFBD-4D58-959E-CA433F1A69D4}"/>
              </a:ext>
            </a:extLst>
          </p:cNvPr>
          <p:cNvPicPr>
            <a:picLocks noChangeAspect="1"/>
          </p:cNvPicPr>
          <p:nvPr/>
        </p:nvPicPr>
        <p:blipFill>
          <a:blip r:embed="rId2"/>
          <a:stretch>
            <a:fillRect/>
          </a:stretch>
        </p:blipFill>
        <p:spPr>
          <a:xfrm>
            <a:off x="2167943" y="3547100"/>
            <a:ext cx="7856113" cy="2826913"/>
          </a:xfrm>
          <a:prstGeom prst="rect">
            <a:avLst/>
          </a:prstGeom>
        </p:spPr>
      </p:pic>
    </p:spTree>
    <p:extLst>
      <p:ext uri="{BB962C8B-B14F-4D97-AF65-F5344CB8AC3E}">
        <p14:creationId xmlns:p14="http://schemas.microsoft.com/office/powerpoint/2010/main" val="11836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57035555-A905-4724-9F47-AEDDF8DE504F}"/>
              </a:ext>
            </a:extLst>
          </p:cNvPr>
          <p:cNvSpPr txBox="1"/>
          <p:nvPr/>
        </p:nvSpPr>
        <p:spPr>
          <a:xfrm>
            <a:off x="5127763" y="3130938"/>
            <a:ext cx="6147352" cy="923330"/>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High-performance AI engine ideal for generative/content creation models (</a:t>
            </a:r>
            <a:r>
              <a:rPr lang="en-US" altLang="zh-TW" b="1" dirty="0">
                <a:solidFill>
                  <a:srgbClr val="000000"/>
                </a:solidFill>
              </a:rPr>
              <a:t>training + </a:t>
            </a:r>
            <a:r>
              <a:rPr lang="en-US" altLang="zh-TW" b="1" dirty="0"/>
              <a:t>graphics + AI</a:t>
            </a:r>
            <a:r>
              <a:rPr lang="en-US" altLang="zh-TW" dirty="0"/>
              <a:t> or other heavy parallel workloads</a:t>
            </a:r>
            <a:r>
              <a:rPr lang="en-US" altLang="zh-TW" sz="1800" b="0" i="0" u="none" strike="noStrike" baseline="0" dirty="0">
                <a:solidFill>
                  <a:srgbClr val="000000"/>
                </a:solidFill>
                <a:latin typeface="Arial" panose="020B0604020202020204" pitchFamily="34" charset="0"/>
              </a:rPr>
              <a:t>)</a:t>
            </a:r>
            <a:endParaRPr lang="zh-TW" altLang="en-US" dirty="0"/>
          </a:p>
        </p:txBody>
      </p:sp>
      <p:grpSp>
        <p:nvGrpSpPr>
          <p:cNvPr id="22" name="群組 21">
            <a:extLst>
              <a:ext uri="{FF2B5EF4-FFF2-40B4-BE49-F238E27FC236}">
                <a16:creationId xmlns:a16="http://schemas.microsoft.com/office/drawing/2014/main" id="{D475D01A-E41E-46F8-9D9F-80773CECEE20}"/>
              </a:ext>
            </a:extLst>
          </p:cNvPr>
          <p:cNvGrpSpPr/>
          <p:nvPr/>
        </p:nvGrpSpPr>
        <p:grpSpPr>
          <a:xfrm>
            <a:off x="916885" y="3053994"/>
            <a:ext cx="6147352" cy="1077218"/>
            <a:chOff x="916885" y="4303799"/>
            <a:chExt cx="6147352" cy="1077218"/>
          </a:xfrm>
        </p:grpSpPr>
        <p:sp>
          <p:nvSpPr>
            <p:cNvPr id="8" name="文字方塊 7">
              <a:extLst>
                <a:ext uri="{FF2B5EF4-FFF2-40B4-BE49-F238E27FC236}">
                  <a16:creationId xmlns:a16="http://schemas.microsoft.com/office/drawing/2014/main" id="{F3D3ACEC-429F-4107-932B-7137FAE90677}"/>
                </a:ext>
              </a:extLst>
            </p:cNvPr>
            <p:cNvSpPr txBox="1"/>
            <p:nvPr/>
          </p:nvSpPr>
          <p:spPr>
            <a:xfrm>
              <a:off x="916885" y="4673131"/>
              <a:ext cx="2454966" cy="707886"/>
            </a:xfrm>
            <a:prstGeom prst="rect">
              <a:avLst/>
            </a:prstGeom>
            <a:noFill/>
          </p:spPr>
          <p:txBody>
            <a:bodyPr wrap="square" rtlCol="0">
              <a:spAutoFit/>
            </a:bodyPr>
            <a:lstStyle>
              <a:defPPr>
                <a:defRPr lang="zh-TW"/>
              </a:defPPr>
              <a:lvl1pPr>
                <a:defRPr sz="4000" b="1"/>
              </a:lvl1pPr>
            </a:lstStyle>
            <a:p>
              <a:r>
                <a:rPr lang="en-US" altLang="zh-TW" dirty="0"/>
                <a:t>GPU</a:t>
              </a:r>
              <a:endParaRPr lang="zh-TW" altLang="en-US" dirty="0"/>
            </a:p>
          </p:txBody>
        </p:sp>
        <p:sp>
          <p:nvSpPr>
            <p:cNvPr id="21" name="文字方塊 20">
              <a:extLst>
                <a:ext uri="{FF2B5EF4-FFF2-40B4-BE49-F238E27FC236}">
                  <a16:creationId xmlns:a16="http://schemas.microsoft.com/office/drawing/2014/main" id="{C97BB05D-70FE-4D4E-AC3F-679082C276F0}"/>
                </a:ext>
              </a:extLst>
            </p:cNvPr>
            <p:cNvSpPr txBox="1"/>
            <p:nvPr/>
          </p:nvSpPr>
          <p:spPr>
            <a:xfrm>
              <a:off x="916885" y="4303799"/>
              <a:ext cx="6147352" cy="369332"/>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AMD RDNA</a:t>
              </a:r>
              <a:r>
                <a:rPr lang="en-US" altLang="zh-TW" sz="1800" b="0" i="0" u="none" strike="noStrike" baseline="30000" dirty="0">
                  <a:solidFill>
                    <a:srgbClr val="000000"/>
                  </a:solidFill>
                  <a:latin typeface="Arial" panose="020B0604020202020204" pitchFamily="34" charset="0"/>
                </a:rPr>
                <a:t>TM</a:t>
              </a:r>
              <a:r>
                <a:rPr lang="en-US" altLang="zh-TW" sz="1800" b="0" i="0" u="none" strike="noStrike" baseline="0" dirty="0">
                  <a:solidFill>
                    <a:srgbClr val="000000"/>
                  </a:solidFill>
                  <a:latin typeface="Arial" panose="020B0604020202020204" pitchFamily="34" charset="0"/>
                </a:rPr>
                <a:t> 3.5 ARCHITECTURE</a:t>
              </a:r>
              <a:endParaRPr lang="zh-TW" altLang="en-US" dirty="0"/>
            </a:p>
          </p:txBody>
        </p:sp>
      </p:grpSp>
      <p:sp>
        <p:nvSpPr>
          <p:cNvPr id="2" name="標題 1">
            <a:extLst>
              <a:ext uri="{FF2B5EF4-FFF2-40B4-BE49-F238E27FC236}">
                <a16:creationId xmlns:a16="http://schemas.microsoft.com/office/drawing/2014/main" id="{1BD9EDB3-6453-478E-ADF5-AB90DECC2546}"/>
              </a:ext>
            </a:extLst>
          </p:cNvPr>
          <p:cNvSpPr>
            <a:spLocks noGrp="1"/>
          </p:cNvSpPr>
          <p:nvPr>
            <p:ph type="title"/>
          </p:nvPr>
        </p:nvSpPr>
        <p:spPr/>
        <p:txBody>
          <a:bodyPr/>
          <a:lstStyle/>
          <a:p>
            <a:r>
              <a:rPr lang="en-US" altLang="zh-TW" dirty="0"/>
              <a:t>Components of an AMD </a:t>
            </a:r>
            <a:r>
              <a:rPr lang="en-US" altLang="zh-TW" dirty="0" err="1"/>
              <a:t>Ryzen</a:t>
            </a:r>
            <a:r>
              <a:rPr lang="en-US" altLang="zh-TW" baseline="30000" dirty="0" err="1"/>
              <a:t>TM</a:t>
            </a:r>
            <a:r>
              <a:rPr lang="en-US" altLang="zh-TW" dirty="0"/>
              <a:t> AI PC</a:t>
            </a:r>
            <a:endParaRPr lang="zh-TW" altLang="en-US" dirty="0"/>
          </a:p>
        </p:txBody>
      </p:sp>
      <p:sp>
        <p:nvSpPr>
          <p:cNvPr id="4" name="投影片編號版面配置區 3">
            <a:extLst>
              <a:ext uri="{FF2B5EF4-FFF2-40B4-BE49-F238E27FC236}">
                <a16:creationId xmlns:a16="http://schemas.microsoft.com/office/drawing/2014/main" id="{6236C1BD-A1EB-44C4-98F1-825006F8D36C}"/>
              </a:ext>
            </a:extLst>
          </p:cNvPr>
          <p:cNvSpPr>
            <a:spLocks noGrp="1"/>
          </p:cNvSpPr>
          <p:nvPr>
            <p:ph type="sldNum" sz="quarter" idx="10"/>
          </p:nvPr>
        </p:nvSpPr>
        <p:spPr/>
        <p:txBody>
          <a:bodyPr/>
          <a:lstStyle/>
          <a:p>
            <a:pPr>
              <a:defRPr/>
            </a:pPr>
            <a:fld id="{CF627BE3-1269-44D5-A349-82FD5D94EBD8}" type="slidenum">
              <a:rPr lang="en-US" altLang="zh-TW" smtClean="0"/>
              <a:pPr>
                <a:defRPr/>
              </a:pPr>
              <a:t>6</a:t>
            </a:fld>
            <a:endParaRPr lang="en-US" altLang="zh-TW"/>
          </a:p>
        </p:txBody>
      </p:sp>
      <p:sp>
        <p:nvSpPr>
          <p:cNvPr id="11" name="文字方塊 10">
            <a:extLst>
              <a:ext uri="{FF2B5EF4-FFF2-40B4-BE49-F238E27FC236}">
                <a16:creationId xmlns:a16="http://schemas.microsoft.com/office/drawing/2014/main" id="{86460D5D-29B4-43D2-9C73-662BE998E175}"/>
              </a:ext>
            </a:extLst>
          </p:cNvPr>
          <p:cNvSpPr txBox="1"/>
          <p:nvPr/>
        </p:nvSpPr>
        <p:spPr>
          <a:xfrm>
            <a:off x="5127762" y="1519552"/>
            <a:ext cx="6302237" cy="923330"/>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Ideal for inferencing, especially on </a:t>
            </a:r>
            <a:r>
              <a:rPr lang="en-US" altLang="zh-TW" b="1" dirty="0"/>
              <a:t>battery-powered devices</a:t>
            </a:r>
            <a:r>
              <a:rPr lang="en-US" altLang="zh-TW" dirty="0"/>
              <a:t>, when workload is predictable and </a:t>
            </a:r>
            <a:r>
              <a:rPr lang="en-US" altLang="zh-TW" b="1" dirty="0"/>
              <a:t>model-specific</a:t>
            </a:r>
            <a:r>
              <a:rPr lang="en-US" altLang="zh-TW" dirty="0"/>
              <a:t> (NPUs have hardware blocks tuned for certain operations)</a:t>
            </a:r>
            <a:endParaRPr lang="zh-TW" altLang="en-US" dirty="0"/>
          </a:p>
        </p:txBody>
      </p:sp>
      <p:grpSp>
        <p:nvGrpSpPr>
          <p:cNvPr id="24" name="群組 23">
            <a:extLst>
              <a:ext uri="{FF2B5EF4-FFF2-40B4-BE49-F238E27FC236}">
                <a16:creationId xmlns:a16="http://schemas.microsoft.com/office/drawing/2014/main" id="{5316A38F-3865-4ECB-A4E1-09A5BC094684}"/>
              </a:ext>
            </a:extLst>
          </p:cNvPr>
          <p:cNvGrpSpPr/>
          <p:nvPr/>
        </p:nvGrpSpPr>
        <p:grpSpPr>
          <a:xfrm>
            <a:off x="916885" y="1441378"/>
            <a:ext cx="6147352" cy="1079679"/>
            <a:chOff x="916885" y="1441378"/>
            <a:chExt cx="6147352" cy="1079679"/>
          </a:xfrm>
        </p:grpSpPr>
        <p:sp>
          <p:nvSpPr>
            <p:cNvPr id="5" name="文字方塊 4">
              <a:extLst>
                <a:ext uri="{FF2B5EF4-FFF2-40B4-BE49-F238E27FC236}">
                  <a16:creationId xmlns:a16="http://schemas.microsoft.com/office/drawing/2014/main" id="{195E492D-0C69-4AF9-B1BF-266E611F825A}"/>
                </a:ext>
              </a:extLst>
            </p:cNvPr>
            <p:cNvSpPr txBox="1"/>
            <p:nvPr/>
          </p:nvSpPr>
          <p:spPr>
            <a:xfrm>
              <a:off x="916885" y="1813171"/>
              <a:ext cx="2454966" cy="707886"/>
            </a:xfrm>
            <a:prstGeom prst="rect">
              <a:avLst/>
            </a:prstGeom>
            <a:noFill/>
          </p:spPr>
          <p:txBody>
            <a:bodyPr wrap="square" rtlCol="0">
              <a:spAutoFit/>
            </a:bodyPr>
            <a:lstStyle/>
            <a:p>
              <a:r>
                <a:rPr lang="en-US" altLang="zh-TW" sz="4000" b="1" dirty="0"/>
                <a:t>NPU</a:t>
              </a:r>
              <a:endParaRPr lang="zh-TW" altLang="en-US" sz="4000" b="1" dirty="0"/>
            </a:p>
          </p:txBody>
        </p:sp>
        <p:sp>
          <p:nvSpPr>
            <p:cNvPr id="17" name="文字方塊 16">
              <a:extLst>
                <a:ext uri="{FF2B5EF4-FFF2-40B4-BE49-F238E27FC236}">
                  <a16:creationId xmlns:a16="http://schemas.microsoft.com/office/drawing/2014/main" id="{971C2E21-897F-4A15-87A8-96DB2A096150}"/>
                </a:ext>
              </a:extLst>
            </p:cNvPr>
            <p:cNvSpPr txBox="1"/>
            <p:nvPr/>
          </p:nvSpPr>
          <p:spPr>
            <a:xfrm>
              <a:off x="916885" y="1441378"/>
              <a:ext cx="6147352" cy="369332"/>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AMD XDNA</a:t>
              </a:r>
              <a:r>
                <a:rPr lang="en-US" altLang="zh-TW" sz="1800" b="0" i="0" u="none" strike="noStrike" baseline="30000" dirty="0">
                  <a:solidFill>
                    <a:srgbClr val="000000"/>
                  </a:solidFill>
                  <a:latin typeface="Arial" panose="020B0604020202020204" pitchFamily="34" charset="0"/>
                </a:rPr>
                <a:t>TM </a:t>
              </a:r>
              <a:r>
                <a:rPr lang="en-US" altLang="zh-TW" sz="1800" b="0" i="0" u="none" strike="noStrike" baseline="0" dirty="0">
                  <a:solidFill>
                    <a:srgbClr val="000000"/>
                  </a:solidFill>
                  <a:latin typeface="Arial" panose="020B0604020202020204" pitchFamily="34" charset="0"/>
                </a:rPr>
                <a:t>2 Architecture</a:t>
              </a:r>
              <a:endParaRPr lang="zh-TW" altLang="en-US" dirty="0"/>
            </a:p>
          </p:txBody>
        </p:sp>
      </p:grpSp>
      <p:grpSp>
        <p:nvGrpSpPr>
          <p:cNvPr id="26" name="群組 25">
            <a:extLst>
              <a:ext uri="{FF2B5EF4-FFF2-40B4-BE49-F238E27FC236}">
                <a16:creationId xmlns:a16="http://schemas.microsoft.com/office/drawing/2014/main" id="{2B0076CC-0AAE-45D5-A94A-822C2FBC2AE3}"/>
              </a:ext>
            </a:extLst>
          </p:cNvPr>
          <p:cNvGrpSpPr/>
          <p:nvPr/>
        </p:nvGrpSpPr>
        <p:grpSpPr>
          <a:xfrm>
            <a:off x="916885" y="4742324"/>
            <a:ext cx="10358230" cy="1074408"/>
            <a:chOff x="916885" y="2941116"/>
            <a:chExt cx="10358230" cy="1074408"/>
          </a:xfrm>
        </p:grpSpPr>
        <p:sp>
          <p:nvSpPr>
            <p:cNvPr id="13" name="文字方塊 12">
              <a:extLst>
                <a:ext uri="{FF2B5EF4-FFF2-40B4-BE49-F238E27FC236}">
                  <a16:creationId xmlns:a16="http://schemas.microsoft.com/office/drawing/2014/main" id="{9A0D68CB-366B-42A3-9080-D5389ADBD332}"/>
                </a:ext>
              </a:extLst>
            </p:cNvPr>
            <p:cNvSpPr txBox="1"/>
            <p:nvPr/>
          </p:nvSpPr>
          <p:spPr>
            <a:xfrm>
              <a:off x="5127763" y="3155155"/>
              <a:ext cx="6147352" cy="646331"/>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Dedicated AI engine built to run models </a:t>
              </a:r>
              <a:r>
                <a:rPr lang="en-US" altLang="zh-TW" sz="1800" b="0" i="1" u="none" strike="noStrike" baseline="0" dirty="0">
                  <a:solidFill>
                    <a:srgbClr val="000000"/>
                  </a:solidFill>
                  <a:latin typeface="Arial" panose="020B0604020202020204" pitchFamily="34" charset="0"/>
                </a:rPr>
                <a:t>continuously </a:t>
              </a:r>
              <a:r>
                <a:rPr lang="en-US" altLang="zh-TW" sz="1800" b="0" i="0" u="none" strike="noStrike" baseline="0" dirty="0">
                  <a:solidFill>
                    <a:srgbClr val="000000"/>
                  </a:solidFill>
                  <a:latin typeface="Arial" panose="020B0604020202020204" pitchFamily="34" charset="0"/>
                </a:rPr>
                <a:t>at low power</a:t>
              </a:r>
              <a:endParaRPr lang="zh-TW" altLang="en-US" dirty="0"/>
            </a:p>
          </p:txBody>
        </p:sp>
        <p:grpSp>
          <p:nvGrpSpPr>
            <p:cNvPr id="23" name="群組 22">
              <a:extLst>
                <a:ext uri="{FF2B5EF4-FFF2-40B4-BE49-F238E27FC236}">
                  <a16:creationId xmlns:a16="http://schemas.microsoft.com/office/drawing/2014/main" id="{421AC963-2BB0-4430-AE5F-932505FDC5BC}"/>
                </a:ext>
              </a:extLst>
            </p:cNvPr>
            <p:cNvGrpSpPr/>
            <p:nvPr/>
          </p:nvGrpSpPr>
          <p:grpSpPr>
            <a:xfrm>
              <a:off x="916885" y="2941116"/>
              <a:ext cx="6147352" cy="1074408"/>
              <a:chOff x="916885" y="2941116"/>
              <a:chExt cx="6147352" cy="1074408"/>
            </a:xfrm>
          </p:grpSpPr>
          <p:sp>
            <p:nvSpPr>
              <p:cNvPr id="7" name="文字方塊 6">
                <a:extLst>
                  <a:ext uri="{FF2B5EF4-FFF2-40B4-BE49-F238E27FC236}">
                    <a16:creationId xmlns:a16="http://schemas.microsoft.com/office/drawing/2014/main" id="{20B2E0D1-1051-44A2-B42F-F4B6811DD0DB}"/>
                  </a:ext>
                </a:extLst>
              </p:cNvPr>
              <p:cNvSpPr txBox="1"/>
              <p:nvPr/>
            </p:nvSpPr>
            <p:spPr>
              <a:xfrm>
                <a:off x="916885" y="3307638"/>
                <a:ext cx="2454966" cy="707886"/>
              </a:xfrm>
              <a:prstGeom prst="rect">
                <a:avLst/>
              </a:prstGeom>
              <a:noFill/>
            </p:spPr>
            <p:txBody>
              <a:bodyPr wrap="square" rtlCol="0">
                <a:spAutoFit/>
              </a:bodyPr>
              <a:lstStyle>
                <a:defPPr>
                  <a:defRPr lang="zh-TW"/>
                </a:defPPr>
                <a:lvl1pPr>
                  <a:defRPr sz="4000" b="1"/>
                </a:lvl1pPr>
              </a:lstStyle>
              <a:p>
                <a:r>
                  <a:rPr lang="en-US" altLang="zh-TW" dirty="0"/>
                  <a:t>CPU</a:t>
                </a:r>
                <a:endParaRPr lang="zh-TW" altLang="en-US" dirty="0"/>
              </a:p>
            </p:txBody>
          </p:sp>
          <p:sp>
            <p:nvSpPr>
              <p:cNvPr id="19" name="文字方塊 18">
                <a:extLst>
                  <a:ext uri="{FF2B5EF4-FFF2-40B4-BE49-F238E27FC236}">
                    <a16:creationId xmlns:a16="http://schemas.microsoft.com/office/drawing/2014/main" id="{648BA739-62B9-4720-85B3-EBFDCD1DD0F5}"/>
                  </a:ext>
                </a:extLst>
              </p:cNvPr>
              <p:cNvSpPr txBox="1"/>
              <p:nvPr/>
            </p:nvSpPr>
            <p:spPr>
              <a:xfrm>
                <a:off x="916885" y="2941116"/>
                <a:ext cx="6147352" cy="369332"/>
              </a:xfrm>
              <a:prstGeom prst="rect">
                <a:avLst/>
              </a:prstGeom>
              <a:noFill/>
            </p:spPr>
            <p:txBody>
              <a:bodyPr wrap="square">
                <a:spAutoFit/>
              </a:bodyPr>
              <a:lstStyle/>
              <a:p>
                <a:r>
                  <a:rPr lang="en-US" altLang="zh-TW" sz="1800" b="0" i="0" u="none" strike="noStrike" baseline="0" dirty="0">
                    <a:solidFill>
                      <a:srgbClr val="000000"/>
                    </a:solidFill>
                    <a:latin typeface="Arial" panose="020B0604020202020204" pitchFamily="34" charset="0"/>
                  </a:rPr>
                  <a:t>AMD “ZEN 5” Architecture</a:t>
                </a:r>
                <a:endParaRPr lang="zh-TW" altLang="en-US" dirty="0"/>
              </a:p>
            </p:txBody>
          </p:sp>
        </p:grpSp>
      </p:grpSp>
    </p:spTree>
    <p:extLst>
      <p:ext uri="{BB962C8B-B14F-4D97-AF65-F5344CB8AC3E}">
        <p14:creationId xmlns:p14="http://schemas.microsoft.com/office/powerpoint/2010/main" val="236062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084C28-9AD6-4FCC-8E59-E138B1B25F98}"/>
              </a:ext>
            </a:extLst>
          </p:cNvPr>
          <p:cNvSpPr>
            <a:spLocks noGrp="1"/>
          </p:cNvSpPr>
          <p:nvPr>
            <p:ph type="title"/>
          </p:nvPr>
        </p:nvSpPr>
        <p:spPr/>
        <p:txBody>
          <a:bodyPr/>
          <a:lstStyle/>
          <a:p>
            <a:r>
              <a:rPr lang="en-US" altLang="zh-TW" dirty="0"/>
              <a:t>Performance Progression of AI PCs</a:t>
            </a:r>
            <a:endParaRPr lang="zh-TW" altLang="en-US" dirty="0"/>
          </a:p>
        </p:txBody>
      </p:sp>
      <p:pic>
        <p:nvPicPr>
          <p:cNvPr id="6" name="內容版面配置區 5">
            <a:extLst>
              <a:ext uri="{FF2B5EF4-FFF2-40B4-BE49-F238E27FC236}">
                <a16:creationId xmlns:a16="http://schemas.microsoft.com/office/drawing/2014/main" id="{A77F54C3-EF42-4CE5-BD1C-2783ADBD41CD}"/>
              </a:ext>
            </a:extLst>
          </p:cNvPr>
          <p:cNvPicPr>
            <a:picLocks noGrp="1" noChangeAspect="1"/>
          </p:cNvPicPr>
          <p:nvPr>
            <p:ph idx="1"/>
          </p:nvPr>
        </p:nvPicPr>
        <p:blipFill>
          <a:blip r:embed="rId2"/>
          <a:stretch>
            <a:fillRect/>
          </a:stretch>
        </p:blipFill>
        <p:spPr>
          <a:xfrm>
            <a:off x="431800" y="1119940"/>
            <a:ext cx="11245027" cy="4913112"/>
          </a:xfrm>
        </p:spPr>
      </p:pic>
      <p:sp>
        <p:nvSpPr>
          <p:cNvPr id="4" name="投影片編號版面配置區 3">
            <a:extLst>
              <a:ext uri="{FF2B5EF4-FFF2-40B4-BE49-F238E27FC236}">
                <a16:creationId xmlns:a16="http://schemas.microsoft.com/office/drawing/2014/main" id="{0806E7BF-96C8-439D-8B8D-C10206C7FE39}"/>
              </a:ext>
            </a:extLst>
          </p:cNvPr>
          <p:cNvSpPr>
            <a:spLocks noGrp="1"/>
          </p:cNvSpPr>
          <p:nvPr>
            <p:ph type="sldNum" sz="quarter" idx="10"/>
          </p:nvPr>
        </p:nvSpPr>
        <p:spPr/>
        <p:txBody>
          <a:bodyPr/>
          <a:lstStyle/>
          <a:p>
            <a:pPr>
              <a:defRPr/>
            </a:pPr>
            <a:fld id="{CF627BE3-1269-44D5-A349-82FD5D94EBD8}" type="slidenum">
              <a:rPr lang="en-US" altLang="zh-TW" smtClean="0"/>
              <a:pPr>
                <a:defRPr/>
              </a:pPr>
              <a:t>7</a:t>
            </a:fld>
            <a:endParaRPr lang="en-US" altLang="zh-TW"/>
          </a:p>
        </p:txBody>
      </p:sp>
    </p:spTree>
    <p:extLst>
      <p:ext uri="{BB962C8B-B14F-4D97-AF65-F5344CB8AC3E}">
        <p14:creationId xmlns:p14="http://schemas.microsoft.com/office/powerpoint/2010/main" val="173953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2B3E8-48FC-4EF5-9638-166ECADE7FCF}"/>
              </a:ext>
            </a:extLst>
          </p:cNvPr>
          <p:cNvSpPr>
            <a:spLocks noGrp="1"/>
          </p:cNvSpPr>
          <p:nvPr>
            <p:ph type="title"/>
          </p:nvPr>
        </p:nvSpPr>
        <p:spPr/>
        <p:txBody>
          <a:bodyPr/>
          <a:lstStyle/>
          <a:p>
            <a:r>
              <a:rPr lang="en-US" altLang="zh-TW" dirty="0"/>
              <a:t>Expanding Software Support for AMD Platforms</a:t>
            </a:r>
            <a:endParaRPr lang="zh-TW" altLang="en-US" dirty="0"/>
          </a:p>
        </p:txBody>
      </p:sp>
      <p:sp>
        <p:nvSpPr>
          <p:cNvPr id="4" name="投影片編號版面配置區 3">
            <a:extLst>
              <a:ext uri="{FF2B5EF4-FFF2-40B4-BE49-F238E27FC236}">
                <a16:creationId xmlns:a16="http://schemas.microsoft.com/office/drawing/2014/main" id="{6A2002C4-3E62-47E5-BBD8-CC6CF7265E0D}"/>
              </a:ext>
            </a:extLst>
          </p:cNvPr>
          <p:cNvSpPr>
            <a:spLocks noGrp="1"/>
          </p:cNvSpPr>
          <p:nvPr>
            <p:ph type="sldNum" sz="quarter" idx="10"/>
          </p:nvPr>
        </p:nvSpPr>
        <p:spPr/>
        <p:txBody>
          <a:bodyPr/>
          <a:lstStyle/>
          <a:p>
            <a:pPr>
              <a:defRPr/>
            </a:pPr>
            <a:fld id="{CF627BE3-1269-44D5-A349-82FD5D94EBD8}" type="slidenum">
              <a:rPr lang="en-US" altLang="zh-TW" smtClean="0"/>
              <a:pPr>
                <a:defRPr/>
              </a:pPr>
              <a:t>8</a:t>
            </a:fld>
            <a:endParaRPr lang="en-US" altLang="zh-TW"/>
          </a:p>
        </p:txBody>
      </p:sp>
      <p:pic>
        <p:nvPicPr>
          <p:cNvPr id="6" name="圖片 5">
            <a:extLst>
              <a:ext uri="{FF2B5EF4-FFF2-40B4-BE49-F238E27FC236}">
                <a16:creationId xmlns:a16="http://schemas.microsoft.com/office/drawing/2014/main" id="{A5D00501-00BB-4FBE-AADD-9DAE85794CAD}"/>
              </a:ext>
            </a:extLst>
          </p:cNvPr>
          <p:cNvPicPr>
            <a:picLocks noChangeAspect="1"/>
          </p:cNvPicPr>
          <p:nvPr/>
        </p:nvPicPr>
        <p:blipFill>
          <a:blip r:embed="rId3"/>
          <a:stretch>
            <a:fillRect/>
          </a:stretch>
        </p:blipFill>
        <p:spPr>
          <a:xfrm>
            <a:off x="601133" y="1641318"/>
            <a:ext cx="2017643" cy="2017643"/>
          </a:xfrm>
          <a:prstGeom prst="rect">
            <a:avLst/>
          </a:prstGeom>
        </p:spPr>
      </p:pic>
      <p:pic>
        <p:nvPicPr>
          <p:cNvPr id="1028" name="Picture 4" descr="pytorch&quot; Icon - Download for free – Iconduck">
            <a:extLst>
              <a:ext uri="{FF2B5EF4-FFF2-40B4-BE49-F238E27FC236}">
                <a16:creationId xmlns:a16="http://schemas.microsoft.com/office/drawing/2014/main" id="{55FCA2C7-D482-49A9-860B-AF8FB8734A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9769" y="1938130"/>
            <a:ext cx="1233074" cy="14908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 Studio Logo &amp; Brand Assets (SVG, PNG and vector) - Brandfetch">
            <a:extLst>
              <a:ext uri="{FF2B5EF4-FFF2-40B4-BE49-F238E27FC236}">
                <a16:creationId xmlns:a16="http://schemas.microsoft.com/office/drawing/2014/main" id="{6DB865D1-6DF0-4DB7-9BDA-7D1DFD5E1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274" y="4054753"/>
            <a:ext cx="1569189" cy="15691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lama Logo PNG Vector (SVG) Free Download">
            <a:extLst>
              <a:ext uri="{FF2B5EF4-FFF2-40B4-BE49-F238E27FC236}">
                <a16:creationId xmlns:a16="http://schemas.microsoft.com/office/drawing/2014/main" id="{2ED061DA-5FED-4951-B75E-3390C031DA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60" y="3970649"/>
            <a:ext cx="1653293" cy="1653293"/>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B2CF4262-EFF6-4660-96AF-0C0C1A5F9DE9}"/>
              </a:ext>
            </a:extLst>
          </p:cNvPr>
          <p:cNvPicPr>
            <a:picLocks noChangeAspect="1"/>
          </p:cNvPicPr>
          <p:nvPr/>
        </p:nvPicPr>
        <p:blipFill>
          <a:blip r:embed="rId7"/>
          <a:stretch>
            <a:fillRect/>
          </a:stretch>
        </p:blipFill>
        <p:spPr>
          <a:xfrm>
            <a:off x="9381778" y="4054752"/>
            <a:ext cx="1569189" cy="1569189"/>
          </a:xfrm>
          <a:prstGeom prst="rect">
            <a:avLst/>
          </a:prstGeom>
        </p:spPr>
      </p:pic>
      <p:sp>
        <p:nvSpPr>
          <p:cNvPr id="13" name="文字方塊 12">
            <a:extLst>
              <a:ext uri="{FF2B5EF4-FFF2-40B4-BE49-F238E27FC236}">
                <a16:creationId xmlns:a16="http://schemas.microsoft.com/office/drawing/2014/main" id="{42B08B7A-694C-4A83-96C1-A44A8DF76320}"/>
              </a:ext>
            </a:extLst>
          </p:cNvPr>
          <p:cNvSpPr txBox="1"/>
          <p:nvPr/>
        </p:nvSpPr>
        <p:spPr>
          <a:xfrm>
            <a:off x="629647" y="1295058"/>
            <a:ext cx="1960613" cy="369332"/>
          </a:xfrm>
          <a:prstGeom prst="rect">
            <a:avLst/>
          </a:prstGeom>
          <a:noFill/>
        </p:spPr>
        <p:txBody>
          <a:bodyPr wrap="square">
            <a:spAutoFit/>
          </a:bodyPr>
          <a:lstStyle/>
          <a:p>
            <a:pPr marL="0" indent="0" algn="ctr">
              <a:buNone/>
            </a:pPr>
            <a:r>
              <a:rPr lang="en-US" altLang="zh-TW" b="1" dirty="0"/>
              <a:t>Hugging Face</a:t>
            </a:r>
          </a:p>
        </p:txBody>
      </p:sp>
      <p:sp>
        <p:nvSpPr>
          <p:cNvPr id="15" name="文字方塊 14">
            <a:extLst>
              <a:ext uri="{FF2B5EF4-FFF2-40B4-BE49-F238E27FC236}">
                <a16:creationId xmlns:a16="http://schemas.microsoft.com/office/drawing/2014/main" id="{E259058E-6779-4B5E-A285-37DE1BC7DF31}"/>
              </a:ext>
            </a:extLst>
          </p:cNvPr>
          <p:cNvSpPr txBox="1"/>
          <p:nvPr/>
        </p:nvSpPr>
        <p:spPr>
          <a:xfrm>
            <a:off x="5724323" y="1295058"/>
            <a:ext cx="2703966" cy="369332"/>
          </a:xfrm>
          <a:prstGeom prst="rect">
            <a:avLst/>
          </a:prstGeom>
          <a:noFill/>
        </p:spPr>
        <p:txBody>
          <a:bodyPr wrap="square">
            <a:spAutoFit/>
          </a:bodyPr>
          <a:lstStyle/>
          <a:p>
            <a:pPr algn="ctr"/>
            <a:r>
              <a:rPr lang="en-US" altLang="zh-TW" b="1" dirty="0" err="1"/>
              <a:t>PyTorch</a:t>
            </a:r>
            <a:endParaRPr lang="zh-TW" altLang="en-US" b="1" dirty="0"/>
          </a:p>
        </p:txBody>
      </p:sp>
      <p:sp>
        <p:nvSpPr>
          <p:cNvPr id="17" name="文字方塊 16">
            <a:extLst>
              <a:ext uri="{FF2B5EF4-FFF2-40B4-BE49-F238E27FC236}">
                <a16:creationId xmlns:a16="http://schemas.microsoft.com/office/drawing/2014/main" id="{8B12C934-86D6-40C1-AA75-CFA1573B4ECC}"/>
              </a:ext>
            </a:extLst>
          </p:cNvPr>
          <p:cNvSpPr txBox="1"/>
          <p:nvPr/>
        </p:nvSpPr>
        <p:spPr>
          <a:xfrm>
            <a:off x="5066054" y="3596949"/>
            <a:ext cx="2159628" cy="369332"/>
          </a:xfrm>
          <a:prstGeom prst="rect">
            <a:avLst/>
          </a:prstGeom>
          <a:noFill/>
        </p:spPr>
        <p:txBody>
          <a:bodyPr wrap="square">
            <a:spAutoFit/>
          </a:bodyPr>
          <a:lstStyle/>
          <a:p>
            <a:pPr marL="0" indent="0" algn="ctr">
              <a:buNone/>
            </a:pPr>
            <a:r>
              <a:rPr lang="en-US" altLang="zh-TW" b="1" dirty="0"/>
              <a:t>LM Studio</a:t>
            </a:r>
          </a:p>
        </p:txBody>
      </p:sp>
      <p:sp>
        <p:nvSpPr>
          <p:cNvPr id="19" name="文字方塊 18">
            <a:extLst>
              <a:ext uri="{FF2B5EF4-FFF2-40B4-BE49-F238E27FC236}">
                <a16:creationId xmlns:a16="http://schemas.microsoft.com/office/drawing/2014/main" id="{8854FF8D-C29C-4D00-9747-29D227B124AF}"/>
              </a:ext>
            </a:extLst>
          </p:cNvPr>
          <p:cNvSpPr txBox="1"/>
          <p:nvPr/>
        </p:nvSpPr>
        <p:spPr>
          <a:xfrm>
            <a:off x="6918762" y="3596949"/>
            <a:ext cx="6495220" cy="369332"/>
          </a:xfrm>
          <a:prstGeom prst="rect">
            <a:avLst/>
          </a:prstGeom>
          <a:noFill/>
        </p:spPr>
        <p:txBody>
          <a:bodyPr wrap="square">
            <a:spAutoFit/>
          </a:bodyPr>
          <a:lstStyle/>
          <a:p>
            <a:pPr algn="ctr"/>
            <a:r>
              <a:rPr lang="en-US" altLang="zh-TW" b="1" dirty="0"/>
              <a:t>AMUSE</a:t>
            </a:r>
            <a:endParaRPr lang="zh-TW" altLang="en-US" b="1" dirty="0"/>
          </a:p>
        </p:txBody>
      </p:sp>
      <p:sp>
        <p:nvSpPr>
          <p:cNvPr id="21" name="文字方塊 20">
            <a:extLst>
              <a:ext uri="{FF2B5EF4-FFF2-40B4-BE49-F238E27FC236}">
                <a16:creationId xmlns:a16="http://schemas.microsoft.com/office/drawing/2014/main" id="{D49F7719-A22F-43D1-9C6C-B9DD7F86BCE5}"/>
              </a:ext>
            </a:extLst>
          </p:cNvPr>
          <p:cNvSpPr txBox="1"/>
          <p:nvPr/>
        </p:nvSpPr>
        <p:spPr>
          <a:xfrm>
            <a:off x="1503151" y="3596949"/>
            <a:ext cx="1075910" cy="369332"/>
          </a:xfrm>
          <a:prstGeom prst="rect">
            <a:avLst/>
          </a:prstGeom>
          <a:noFill/>
        </p:spPr>
        <p:txBody>
          <a:bodyPr wrap="square">
            <a:spAutoFit/>
          </a:bodyPr>
          <a:lstStyle/>
          <a:p>
            <a:pPr algn="ctr"/>
            <a:r>
              <a:rPr lang="en-US" altLang="zh-TW" b="1" dirty="0" err="1"/>
              <a:t>Ollama</a:t>
            </a:r>
            <a:endParaRPr lang="zh-TW" altLang="en-US" b="1" dirty="0"/>
          </a:p>
        </p:txBody>
      </p:sp>
      <p:sp>
        <p:nvSpPr>
          <p:cNvPr id="23" name="文字方塊 22">
            <a:extLst>
              <a:ext uri="{FF2B5EF4-FFF2-40B4-BE49-F238E27FC236}">
                <a16:creationId xmlns:a16="http://schemas.microsoft.com/office/drawing/2014/main" id="{E4D01D08-E8F5-4FF5-8990-F34E4E92670C}"/>
              </a:ext>
            </a:extLst>
          </p:cNvPr>
          <p:cNvSpPr txBox="1"/>
          <p:nvPr/>
        </p:nvSpPr>
        <p:spPr>
          <a:xfrm>
            <a:off x="2613451" y="2189325"/>
            <a:ext cx="3589492" cy="830997"/>
          </a:xfrm>
          <a:prstGeom prst="rect">
            <a:avLst/>
          </a:prstGeom>
          <a:noFill/>
        </p:spPr>
        <p:txBody>
          <a:bodyPr wrap="square">
            <a:spAutoFit/>
          </a:bodyPr>
          <a:lstStyle/>
          <a:p>
            <a:pPr marL="0" indent="0">
              <a:buNone/>
            </a:pPr>
            <a:r>
              <a:rPr lang="en-US" altLang="zh-TW" sz="1600" dirty="0"/>
              <a:t>AMD is building a hub of AI models on Hugging Face for deployment on AMD platforms</a:t>
            </a:r>
          </a:p>
        </p:txBody>
      </p:sp>
      <p:sp>
        <p:nvSpPr>
          <p:cNvPr id="24" name="文字方塊 23">
            <a:extLst>
              <a:ext uri="{FF2B5EF4-FFF2-40B4-BE49-F238E27FC236}">
                <a16:creationId xmlns:a16="http://schemas.microsoft.com/office/drawing/2014/main" id="{6E2A7516-8488-42A1-A0C0-3D7971390B59}"/>
              </a:ext>
            </a:extLst>
          </p:cNvPr>
          <p:cNvSpPr txBox="1"/>
          <p:nvPr/>
        </p:nvSpPr>
        <p:spPr>
          <a:xfrm>
            <a:off x="7949669" y="2189325"/>
            <a:ext cx="3810531" cy="830997"/>
          </a:xfrm>
          <a:prstGeom prst="rect">
            <a:avLst/>
          </a:prstGeom>
          <a:noFill/>
        </p:spPr>
        <p:txBody>
          <a:bodyPr wrap="square">
            <a:spAutoFit/>
          </a:bodyPr>
          <a:lstStyle/>
          <a:p>
            <a:pPr marL="0" indent="0">
              <a:buNone/>
            </a:pPr>
            <a:r>
              <a:rPr lang="en-US" altLang="zh-TW" sz="1600" dirty="0"/>
              <a:t>AMD is cooperating with the </a:t>
            </a:r>
            <a:r>
              <a:rPr lang="en-US" altLang="zh-TW" sz="1600" dirty="0" err="1"/>
              <a:t>PyTorch</a:t>
            </a:r>
            <a:r>
              <a:rPr lang="en-US" altLang="zh-TW" sz="1600" dirty="0"/>
              <a:t> Foundation and expanding AMD ROCm support for </a:t>
            </a:r>
            <a:r>
              <a:rPr lang="en-US" altLang="zh-TW" sz="1600" dirty="0" err="1"/>
              <a:t>PyTorch</a:t>
            </a:r>
            <a:endParaRPr lang="en-US" altLang="zh-TW" sz="1600" dirty="0"/>
          </a:p>
        </p:txBody>
      </p:sp>
      <p:sp>
        <p:nvSpPr>
          <p:cNvPr id="25" name="文字方塊 24">
            <a:extLst>
              <a:ext uri="{FF2B5EF4-FFF2-40B4-BE49-F238E27FC236}">
                <a16:creationId xmlns:a16="http://schemas.microsoft.com/office/drawing/2014/main" id="{8BA0BFCD-655D-4FC5-833B-AA47DC2DB8D5}"/>
              </a:ext>
            </a:extLst>
          </p:cNvPr>
          <p:cNvSpPr txBox="1"/>
          <p:nvPr/>
        </p:nvSpPr>
        <p:spPr>
          <a:xfrm>
            <a:off x="8284516" y="5732975"/>
            <a:ext cx="3763711" cy="338554"/>
          </a:xfrm>
          <a:prstGeom prst="rect">
            <a:avLst/>
          </a:prstGeom>
          <a:noFill/>
        </p:spPr>
        <p:txBody>
          <a:bodyPr wrap="square">
            <a:spAutoFit/>
          </a:bodyPr>
          <a:lstStyle/>
          <a:p>
            <a:pPr marL="0" indent="0" algn="ctr">
              <a:buNone/>
            </a:pPr>
            <a:r>
              <a:rPr lang="en-US" altLang="zh-TW" sz="1600" dirty="0"/>
              <a:t>Create AI art with Stable Diffusion</a:t>
            </a:r>
          </a:p>
        </p:txBody>
      </p:sp>
      <p:sp>
        <p:nvSpPr>
          <p:cNvPr id="26" name="文字方塊 25">
            <a:extLst>
              <a:ext uri="{FF2B5EF4-FFF2-40B4-BE49-F238E27FC236}">
                <a16:creationId xmlns:a16="http://schemas.microsoft.com/office/drawing/2014/main" id="{B45B519F-8135-4FA7-B8DA-CA5A201FE0FF}"/>
              </a:ext>
            </a:extLst>
          </p:cNvPr>
          <p:cNvSpPr txBox="1"/>
          <p:nvPr/>
        </p:nvSpPr>
        <p:spPr>
          <a:xfrm>
            <a:off x="4301254" y="5732975"/>
            <a:ext cx="3589492" cy="338554"/>
          </a:xfrm>
          <a:prstGeom prst="rect">
            <a:avLst/>
          </a:prstGeom>
          <a:noFill/>
        </p:spPr>
        <p:txBody>
          <a:bodyPr wrap="square">
            <a:spAutoFit/>
          </a:bodyPr>
          <a:lstStyle/>
          <a:p>
            <a:pPr marL="0" indent="0" algn="ctr">
              <a:buNone/>
            </a:pPr>
            <a:r>
              <a:rPr lang="en-US" altLang="zh-TW" sz="1600" dirty="0"/>
              <a:t>Run LLMs offline on your laptop</a:t>
            </a:r>
          </a:p>
        </p:txBody>
      </p:sp>
      <p:sp>
        <p:nvSpPr>
          <p:cNvPr id="27" name="文字方塊 26">
            <a:extLst>
              <a:ext uri="{FF2B5EF4-FFF2-40B4-BE49-F238E27FC236}">
                <a16:creationId xmlns:a16="http://schemas.microsoft.com/office/drawing/2014/main" id="{5F6554C7-8AFA-4C6B-B0A8-F0C982AD836D}"/>
              </a:ext>
            </a:extLst>
          </p:cNvPr>
          <p:cNvSpPr txBox="1"/>
          <p:nvPr/>
        </p:nvSpPr>
        <p:spPr>
          <a:xfrm>
            <a:off x="197367" y="5732975"/>
            <a:ext cx="3687478" cy="830997"/>
          </a:xfrm>
          <a:prstGeom prst="rect">
            <a:avLst/>
          </a:prstGeom>
          <a:noFill/>
        </p:spPr>
        <p:txBody>
          <a:bodyPr wrap="square">
            <a:spAutoFit/>
          </a:bodyPr>
          <a:lstStyle/>
          <a:p>
            <a:pPr marL="0" indent="0" algn="ctr">
              <a:buNone/>
            </a:pPr>
            <a:r>
              <a:rPr lang="en-US" altLang="zh-TW" sz="1600" dirty="0"/>
              <a:t>Extensive support for AMD GPUs from </a:t>
            </a:r>
            <a:r>
              <a:rPr lang="en-US" altLang="zh-TW" sz="1600" dirty="0" err="1"/>
              <a:t>Ollama</a:t>
            </a:r>
            <a:r>
              <a:rPr lang="en-US" altLang="zh-TW" sz="1600" dirty="0"/>
              <a:t> demonstrates the growing accessibility of running LLMs locally</a:t>
            </a:r>
          </a:p>
        </p:txBody>
      </p:sp>
    </p:spTree>
    <p:extLst>
      <p:ext uri="{BB962C8B-B14F-4D97-AF65-F5344CB8AC3E}">
        <p14:creationId xmlns:p14="http://schemas.microsoft.com/office/powerpoint/2010/main" val="312939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DCF613-C3BC-43E6-B2B9-70AB19165534}"/>
              </a:ext>
            </a:extLst>
          </p:cNvPr>
          <p:cNvSpPr>
            <a:spLocks noGrp="1"/>
          </p:cNvSpPr>
          <p:nvPr>
            <p:ph type="title"/>
          </p:nvPr>
        </p:nvSpPr>
        <p:spPr/>
        <p:txBody>
          <a:bodyPr/>
          <a:lstStyle/>
          <a:p>
            <a:r>
              <a:rPr lang="en-US" altLang="zh-TW" dirty="0"/>
              <a:t>Advantages of AMD Ryzen AI PCs</a:t>
            </a:r>
            <a:endParaRPr lang="zh-TW" altLang="en-US" dirty="0"/>
          </a:p>
        </p:txBody>
      </p:sp>
      <p:sp>
        <p:nvSpPr>
          <p:cNvPr id="4" name="投影片編號版面配置區 3">
            <a:extLst>
              <a:ext uri="{FF2B5EF4-FFF2-40B4-BE49-F238E27FC236}">
                <a16:creationId xmlns:a16="http://schemas.microsoft.com/office/drawing/2014/main" id="{6357EB0A-AF45-49B8-833F-D2C1E55B9452}"/>
              </a:ext>
            </a:extLst>
          </p:cNvPr>
          <p:cNvSpPr>
            <a:spLocks noGrp="1"/>
          </p:cNvSpPr>
          <p:nvPr>
            <p:ph type="sldNum" sz="quarter" idx="10"/>
          </p:nvPr>
        </p:nvSpPr>
        <p:spPr/>
        <p:txBody>
          <a:bodyPr/>
          <a:lstStyle/>
          <a:p>
            <a:pPr>
              <a:defRPr/>
            </a:pPr>
            <a:fld id="{CF627BE3-1269-44D5-A349-82FD5D94EBD8}" type="slidenum">
              <a:rPr lang="en-US" altLang="zh-TW" smtClean="0"/>
              <a:pPr>
                <a:defRPr/>
              </a:pPr>
              <a:t>9</a:t>
            </a:fld>
            <a:endParaRPr lang="en-US" altLang="zh-TW"/>
          </a:p>
        </p:txBody>
      </p:sp>
      <p:graphicFrame>
        <p:nvGraphicFramePr>
          <p:cNvPr id="6" name="內容版面配置區 4">
            <a:extLst>
              <a:ext uri="{FF2B5EF4-FFF2-40B4-BE49-F238E27FC236}">
                <a16:creationId xmlns:a16="http://schemas.microsoft.com/office/drawing/2014/main" id="{4F2CB943-71D9-40D5-9323-42CC257CFFC9}"/>
              </a:ext>
            </a:extLst>
          </p:cNvPr>
          <p:cNvGraphicFramePr>
            <a:graphicFrameLocks/>
          </p:cNvGraphicFramePr>
          <p:nvPr>
            <p:extLst>
              <p:ext uri="{D42A27DB-BD31-4B8C-83A1-F6EECF244321}">
                <p14:modId xmlns:p14="http://schemas.microsoft.com/office/powerpoint/2010/main" val="387266354"/>
              </p:ext>
            </p:extLst>
          </p:nvPr>
        </p:nvGraphicFramePr>
        <p:xfrm>
          <a:off x="609600" y="1591716"/>
          <a:ext cx="11152188" cy="1828800"/>
        </p:xfrm>
        <a:graphic>
          <a:graphicData uri="http://schemas.openxmlformats.org/drawingml/2006/table">
            <a:tbl>
              <a:tblPr/>
              <a:tblGrid>
                <a:gridCol w="9259957">
                  <a:extLst>
                    <a:ext uri="{9D8B030D-6E8A-4147-A177-3AD203B41FA5}">
                      <a16:colId xmlns:a16="http://schemas.microsoft.com/office/drawing/2014/main" val="3870711966"/>
                    </a:ext>
                  </a:extLst>
                </a:gridCol>
                <a:gridCol w="1892231">
                  <a:extLst>
                    <a:ext uri="{9D8B030D-6E8A-4147-A177-3AD203B41FA5}">
                      <a16:colId xmlns:a16="http://schemas.microsoft.com/office/drawing/2014/main" val="1494219551"/>
                    </a:ext>
                  </a:extLst>
                </a:gridCol>
              </a:tblGrid>
              <a:tr h="0">
                <a:tc>
                  <a:txBody>
                    <a:bodyPr/>
                    <a:lstStyle/>
                    <a:p>
                      <a:pPr marL="285750" indent="-285750">
                        <a:buFont typeface="Arial" panose="020B0604020202020204" pitchFamily="34" charset="0"/>
                        <a:buChar char="•"/>
                      </a:pPr>
                      <a:r>
                        <a:rPr lang="en-US" b="1" dirty="0"/>
                        <a:t>Dedicated on-chip NPU</a:t>
                      </a:r>
                    </a:p>
                  </a:txBody>
                  <a:tcPr anchor="ctr">
                    <a:lnL>
                      <a:noFill/>
                    </a:lnL>
                    <a:lnR>
                      <a:noFill/>
                    </a:lnR>
                    <a:lnT>
                      <a:noFill/>
                    </a:lnT>
                    <a:lnB>
                      <a:noFill/>
                    </a:lnB>
                  </a:tcPr>
                </a:tc>
                <a:tc>
                  <a:txBody>
                    <a:bodyPr/>
                    <a:lstStyle/>
                    <a:p>
                      <a:endParaRPr lang="en-US" b="1" dirty="0"/>
                    </a:p>
                  </a:txBody>
                  <a:tcPr anchor="ctr">
                    <a:lnL>
                      <a:noFill/>
                    </a:lnL>
                    <a:lnR>
                      <a:noFill/>
                    </a:lnR>
                    <a:lnT>
                      <a:noFill/>
                    </a:lnT>
                    <a:lnB>
                      <a:noFill/>
                    </a:lnB>
                  </a:tcPr>
                </a:tc>
                <a:extLst>
                  <a:ext uri="{0D108BD9-81ED-4DB2-BD59-A6C34878D82A}">
                    <a16:rowId xmlns:a16="http://schemas.microsoft.com/office/drawing/2014/main" val="2876858532"/>
                  </a:ext>
                </a:extLst>
              </a:tr>
              <a:tr h="0">
                <a:tc>
                  <a:txBody>
                    <a:bodyPr/>
                    <a:lstStyle/>
                    <a:p>
                      <a:pPr marL="285750" indent="-285750">
                        <a:buFont typeface="Arial" panose="020B0604020202020204" pitchFamily="34" charset="0"/>
                        <a:buChar char="•"/>
                      </a:pPr>
                      <a:r>
                        <a:rPr lang="en-US" b="1" dirty="0"/>
                        <a:t>Better power efficiency</a:t>
                      </a:r>
                    </a:p>
                  </a:txBody>
                  <a:tcPr anchor="ctr">
                    <a:lnL>
                      <a:noFill/>
                    </a:lnL>
                    <a:lnR>
                      <a:noFill/>
                    </a:lnR>
                    <a:lnT>
                      <a:noFill/>
                    </a:lnT>
                    <a:lnB>
                      <a:noFill/>
                    </a:lnB>
                  </a:tcPr>
                </a:tc>
                <a:tc>
                  <a:txBody>
                    <a:bodyPr/>
                    <a:lstStyle/>
                    <a:p>
                      <a:endParaRPr lang="en-US" b="1"/>
                    </a:p>
                  </a:txBody>
                  <a:tcPr anchor="ctr">
                    <a:lnL>
                      <a:noFill/>
                    </a:lnL>
                    <a:lnR>
                      <a:noFill/>
                    </a:lnR>
                    <a:lnT>
                      <a:noFill/>
                    </a:lnT>
                    <a:lnB>
                      <a:noFill/>
                    </a:lnB>
                  </a:tcPr>
                </a:tc>
                <a:extLst>
                  <a:ext uri="{0D108BD9-81ED-4DB2-BD59-A6C34878D82A}">
                    <a16:rowId xmlns:a16="http://schemas.microsoft.com/office/drawing/2014/main" val="1298792437"/>
                  </a:ext>
                </a:extLst>
              </a:tr>
              <a:tr h="0">
                <a:tc>
                  <a:txBody>
                    <a:bodyPr/>
                    <a:lstStyle/>
                    <a:p>
                      <a:pPr marL="285750" indent="-285750">
                        <a:buFont typeface="Arial" panose="020B0604020202020204" pitchFamily="34" charset="0"/>
                        <a:buChar char="•"/>
                      </a:pPr>
                      <a:r>
                        <a:rPr lang="en-US" b="1" dirty="0"/>
                        <a:t>Integrated system-level AI: efficient on-device voice, vision, Copilot</a:t>
                      </a:r>
                    </a:p>
                  </a:txBody>
                  <a:tcPr anchor="ctr">
                    <a:lnL>
                      <a:noFill/>
                    </a:lnL>
                    <a:lnR>
                      <a:noFill/>
                    </a:lnR>
                    <a:lnT>
                      <a:noFill/>
                    </a:lnT>
                    <a:lnB>
                      <a:noFill/>
                    </a:lnB>
                  </a:tcPr>
                </a:tc>
                <a:tc>
                  <a:txBody>
                    <a:bodyPr/>
                    <a:lstStyle/>
                    <a:p>
                      <a:endParaRPr lang="en-US" b="1" dirty="0"/>
                    </a:p>
                  </a:txBody>
                  <a:tcPr anchor="ctr">
                    <a:lnL>
                      <a:noFill/>
                    </a:lnL>
                    <a:lnR>
                      <a:noFill/>
                    </a:lnR>
                    <a:lnT>
                      <a:noFill/>
                    </a:lnT>
                    <a:lnB>
                      <a:noFill/>
                    </a:lnB>
                  </a:tcPr>
                </a:tc>
                <a:extLst>
                  <a:ext uri="{0D108BD9-81ED-4DB2-BD59-A6C34878D82A}">
                    <a16:rowId xmlns:a16="http://schemas.microsoft.com/office/drawing/2014/main" val="1110764835"/>
                  </a:ext>
                </a:extLst>
              </a:tr>
              <a:tr h="0">
                <a:tc>
                  <a:txBody>
                    <a:bodyPr/>
                    <a:lstStyle/>
                    <a:p>
                      <a:pPr marL="285750" indent="-285750">
                        <a:buFont typeface="Arial" panose="020B0604020202020204" pitchFamily="34" charset="0"/>
                        <a:buChar char="•"/>
                      </a:pPr>
                      <a:r>
                        <a:rPr lang="en-US" b="1" dirty="0"/>
                        <a:t>Open standards &amp; ecosystem support: Lemonade SDK</a:t>
                      </a:r>
                    </a:p>
                  </a:txBody>
                  <a:tcPr anchor="ctr">
                    <a:lnL>
                      <a:noFill/>
                    </a:lnL>
                    <a:lnR>
                      <a:noFill/>
                    </a:lnR>
                    <a:lnT>
                      <a:noFill/>
                    </a:lnT>
                    <a:lnB>
                      <a:noFill/>
                    </a:lnB>
                  </a:tcPr>
                </a:tc>
                <a:tc>
                  <a:txBody>
                    <a:bodyPr/>
                    <a:lstStyle/>
                    <a:p>
                      <a:endParaRPr lang="en-US" b="1" dirty="0"/>
                    </a:p>
                  </a:txBody>
                  <a:tcPr anchor="ctr">
                    <a:lnL>
                      <a:noFill/>
                    </a:lnL>
                    <a:lnR>
                      <a:noFill/>
                    </a:lnR>
                    <a:lnT>
                      <a:noFill/>
                    </a:lnT>
                    <a:lnB>
                      <a:noFill/>
                    </a:lnB>
                  </a:tcPr>
                </a:tc>
                <a:extLst>
                  <a:ext uri="{0D108BD9-81ED-4DB2-BD59-A6C34878D82A}">
                    <a16:rowId xmlns:a16="http://schemas.microsoft.com/office/drawing/2014/main" val="2250973551"/>
                  </a:ext>
                </a:extLst>
              </a:tr>
              <a:tr h="0">
                <a:tc>
                  <a:txBody>
                    <a:bodyPr/>
                    <a:lstStyle/>
                    <a:p>
                      <a:pPr marL="285750" indent="-285750">
                        <a:buFont typeface="Arial" panose="020B0604020202020204" pitchFamily="34" charset="0"/>
                        <a:buChar char="•"/>
                      </a:pPr>
                      <a:r>
                        <a:rPr lang="en-US" b="1" dirty="0"/>
                        <a:t>Slim, light form factors (especially in laptops)</a:t>
                      </a:r>
                    </a:p>
                  </a:txBody>
                  <a:tcPr anchor="ctr">
                    <a:lnL>
                      <a:noFill/>
                    </a:lnL>
                    <a:lnR>
                      <a:noFill/>
                    </a:lnR>
                    <a:lnT>
                      <a:noFill/>
                    </a:lnT>
                    <a:lnB>
                      <a:noFill/>
                    </a:lnB>
                  </a:tcPr>
                </a:tc>
                <a:tc>
                  <a:txBody>
                    <a:bodyPr/>
                    <a:lstStyle/>
                    <a:p>
                      <a:endParaRPr lang="en-US" b="1" dirty="0"/>
                    </a:p>
                  </a:txBody>
                  <a:tcPr anchor="ctr">
                    <a:lnL>
                      <a:noFill/>
                    </a:lnL>
                    <a:lnR>
                      <a:noFill/>
                    </a:lnR>
                    <a:lnT>
                      <a:noFill/>
                    </a:lnT>
                    <a:lnB>
                      <a:noFill/>
                    </a:lnB>
                  </a:tcPr>
                </a:tc>
                <a:extLst>
                  <a:ext uri="{0D108BD9-81ED-4DB2-BD59-A6C34878D82A}">
                    <a16:rowId xmlns:a16="http://schemas.microsoft.com/office/drawing/2014/main" val="4275905684"/>
                  </a:ext>
                </a:extLst>
              </a:tr>
            </a:tbl>
          </a:graphicData>
        </a:graphic>
      </p:graphicFrame>
      <p:sp>
        <p:nvSpPr>
          <p:cNvPr id="13" name="文字方塊 12">
            <a:extLst>
              <a:ext uri="{FF2B5EF4-FFF2-40B4-BE49-F238E27FC236}">
                <a16:creationId xmlns:a16="http://schemas.microsoft.com/office/drawing/2014/main" id="{768674BC-A3F1-4F33-AFA0-3454F3D07457}"/>
              </a:ext>
            </a:extLst>
          </p:cNvPr>
          <p:cNvSpPr txBox="1"/>
          <p:nvPr/>
        </p:nvSpPr>
        <p:spPr>
          <a:xfrm>
            <a:off x="609599" y="4577761"/>
            <a:ext cx="10929731" cy="646331"/>
          </a:xfrm>
          <a:prstGeom prst="rect">
            <a:avLst/>
          </a:prstGeom>
          <a:noFill/>
        </p:spPr>
        <p:txBody>
          <a:bodyPr wrap="square">
            <a:spAutoFit/>
          </a:bodyPr>
          <a:lstStyle/>
          <a:p>
            <a:pPr marL="285750" indent="-285750">
              <a:buFont typeface="Arial" panose="020B0604020202020204" pitchFamily="34" charset="0"/>
              <a:buChar char="•"/>
            </a:pPr>
            <a:r>
              <a:rPr lang="en-US" altLang="zh-TW" b="1" dirty="0"/>
              <a:t>Nvidia GPU </a:t>
            </a:r>
            <a:r>
              <a:rPr lang="en-US" altLang="zh-TW" dirty="0"/>
              <a:t>systems on the other hand excels in heavy duty workloads, model fine-tuning, and gaming</a:t>
            </a:r>
          </a:p>
          <a:p>
            <a:pPr marL="742950" lvl="1" indent="-285750">
              <a:buFont typeface="Symbol" panose="05050102010706020507" pitchFamily="18" charset="2"/>
              <a:buChar char=""/>
            </a:pPr>
            <a:r>
              <a:rPr lang="en-US" altLang="zh-TW" dirty="0"/>
              <a:t>It should also be noted that the CUDA ecosystem currently has more community support</a:t>
            </a:r>
          </a:p>
        </p:txBody>
      </p:sp>
    </p:spTree>
    <p:extLst>
      <p:ext uri="{BB962C8B-B14F-4D97-AF65-F5344CB8AC3E}">
        <p14:creationId xmlns:p14="http://schemas.microsoft.com/office/powerpoint/2010/main" val="3148554200"/>
      </p:ext>
    </p:extLst>
  </p:cSld>
  <p:clrMapOvr>
    <a:masterClrMapping/>
  </p:clrMapOvr>
</p:sld>
</file>

<file path=ppt/theme/theme1.xml><?xml version="1.0" encoding="utf-8"?>
<a:theme xmlns:a="http://schemas.openxmlformats.org/drawingml/2006/main" name="簡報內頁">
  <a:themeElements>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簡報內頁">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簡報內頁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簡報內頁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簡報內頁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簡報內頁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簡報內頁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簡報內頁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簡報內頁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簡報內頁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簡報內頁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簡報內頁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簡報內頁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25619</TotalTime>
  <Words>3716</Words>
  <Application>Microsoft Office PowerPoint</Application>
  <PresentationFormat>寬螢幕</PresentationFormat>
  <Paragraphs>572</Paragraphs>
  <Slides>48</Slides>
  <Notes>16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48</vt:i4>
      </vt:variant>
    </vt:vector>
  </HeadingPairs>
  <TitlesOfParts>
    <vt:vector size="56" baseType="lpstr">
      <vt:lpstr>微軟正黑體</vt:lpstr>
      <vt:lpstr>Arial</vt:lpstr>
      <vt:lpstr>Calibri</vt:lpstr>
      <vt:lpstr>Cambria Math</vt:lpstr>
      <vt:lpstr>Poppins</vt:lpstr>
      <vt:lpstr>Symbol</vt:lpstr>
      <vt:lpstr>Wingdings</vt:lpstr>
      <vt:lpstr>簡報內頁</vt:lpstr>
      <vt:lpstr>Leveraging AMD Ryzen AI PCs: Mastering LLM and CNN in Practice</vt:lpstr>
      <vt:lpstr>Lesson Outline</vt:lpstr>
      <vt:lpstr>Overview</vt:lpstr>
      <vt:lpstr>What Are AMD RyzenTM AI PCs?</vt:lpstr>
      <vt:lpstr>AMD RyzenTM AI PC</vt:lpstr>
      <vt:lpstr>Components of an AMD RyzenTM AI PC</vt:lpstr>
      <vt:lpstr>Performance Progression of AI PCs</vt:lpstr>
      <vt:lpstr>Expanding Software Support for AMD Platforms</vt:lpstr>
      <vt:lpstr>Advantages of AMD Ryzen AI PCs</vt:lpstr>
      <vt:lpstr>Primer to Computer Vision Tasks</vt:lpstr>
      <vt:lpstr>How to Recognize Different Images?</vt:lpstr>
      <vt:lpstr>How Do We Get Features From An Image?</vt:lpstr>
      <vt:lpstr>What is Convolution?</vt:lpstr>
      <vt:lpstr>What is Convolution?</vt:lpstr>
      <vt:lpstr>What Can We Do With Features?</vt:lpstr>
      <vt:lpstr>What Can We Do With Features?</vt:lpstr>
      <vt:lpstr>What Can We Do With Features?</vt:lpstr>
      <vt:lpstr>Foundations of LLMs</vt:lpstr>
      <vt:lpstr>Comparison With CNN</vt:lpstr>
      <vt:lpstr>Background For LLMs: Tokenizer</vt:lpstr>
      <vt:lpstr>What LLMs Are Out There?</vt:lpstr>
      <vt:lpstr>For More Theoretical LLM Background</vt:lpstr>
      <vt:lpstr>Retrieval-Augmented Generation (RAG)</vt:lpstr>
      <vt:lpstr>What Is RAG (Retrieval-Augmented Generation)?</vt:lpstr>
      <vt:lpstr>When to Use RAG?</vt:lpstr>
      <vt:lpstr>RAG Encoder</vt:lpstr>
      <vt:lpstr>An Example RAG Framework</vt:lpstr>
      <vt:lpstr>RAG At Work</vt:lpstr>
      <vt:lpstr>Best Practices for Improving RAG Results</vt:lpstr>
      <vt:lpstr>Function/Tool Calling: Using Natural Language to Interface with External APIs</vt:lpstr>
      <vt:lpstr>Tools/Function Calling</vt:lpstr>
      <vt:lpstr>Essential Components of Function Calling</vt:lpstr>
      <vt:lpstr>What Happens If You Lack the Essential Components?</vt:lpstr>
      <vt:lpstr>What Happens If You Lack the Essential Components?</vt:lpstr>
      <vt:lpstr>What Happens If You Lack the Essential Components?</vt:lpstr>
      <vt:lpstr>Our Model Can Call Functions, Now What? </vt:lpstr>
      <vt:lpstr>Our Model Can Call Functions, Now What? </vt:lpstr>
      <vt:lpstr>Function Calling Prompt Crafting</vt:lpstr>
      <vt:lpstr>Function Calling Prompt Crafting</vt:lpstr>
      <vt:lpstr>Function Calling Prompt Crafting</vt:lpstr>
      <vt:lpstr>Function Calling Prompt Crafting</vt:lpstr>
      <vt:lpstr>Function Calling Prompt Crafting</vt:lpstr>
      <vt:lpstr>Function Calling Prompt Crafting</vt:lpstr>
      <vt:lpstr>Putting Everything Together</vt:lpstr>
      <vt:lpstr>A More Complex Example</vt:lpstr>
      <vt:lpstr>We Have Our Model and Prompt, Now What? </vt:lpstr>
      <vt:lpstr>System Integration</vt:lpstr>
      <vt:lpstr>Conclusion</vt:lpstr>
    </vt:vector>
  </TitlesOfParts>
  <Company>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ITRI投影片範本B</dc:title>
  <dc:creator>ITRI</dc:creator>
  <cp:keywords>2008NewCIS</cp:keywords>
  <cp:lastModifiedBy>黃彥勲</cp:lastModifiedBy>
  <cp:revision>315</cp:revision>
  <dcterms:created xsi:type="dcterms:W3CDTF">2008-05-08T04:38:45Z</dcterms:created>
  <dcterms:modified xsi:type="dcterms:W3CDTF">2025-08-12T09:14:10Z</dcterms:modified>
</cp:coreProperties>
</file>